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8" r:id="rId7"/>
    <p:sldId id="261" r:id="rId8"/>
    <p:sldId id="269" r:id="rId9"/>
    <p:sldId id="262" r:id="rId10"/>
    <p:sldId id="270" r:id="rId11"/>
    <p:sldId id="263" r:id="rId12"/>
    <p:sldId id="264" r:id="rId13"/>
    <p:sldId id="265" r:id="rId14"/>
    <p:sldId id="266" r:id="rId15"/>
    <p:sldId id="267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6" d="100"/>
          <a:sy n="76" d="100"/>
        </p:scale>
        <p:origin x="-984" y="-8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084B3-E3E8-440D-AE1C-F39A92BB9E8D}" type="datetimeFigureOut">
              <a:rPr lang="en-US" smtClean="0"/>
              <a:t>20-Apr-17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EC709-7D8F-4B77-976B-DE9359DFAD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03397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084B3-E3E8-440D-AE1C-F39A92BB9E8D}" type="datetimeFigureOut">
              <a:rPr lang="en-US" smtClean="0"/>
              <a:t>20-Apr-17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EC709-7D8F-4B77-976B-DE9359DFAD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24299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084B3-E3E8-440D-AE1C-F39A92BB9E8D}" type="datetimeFigureOut">
              <a:rPr lang="en-US" smtClean="0"/>
              <a:t>20-Apr-17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EC709-7D8F-4B77-976B-DE9359DFAD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67711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084B3-E3E8-440D-AE1C-F39A92BB9E8D}" type="datetimeFigureOut">
              <a:rPr lang="en-US" smtClean="0"/>
              <a:t>20-Apr-17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EC709-7D8F-4B77-976B-DE9359DFAD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44539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084B3-E3E8-440D-AE1C-F39A92BB9E8D}" type="datetimeFigureOut">
              <a:rPr lang="en-US" smtClean="0"/>
              <a:t>20-Apr-17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EC709-7D8F-4B77-976B-DE9359DFAD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44446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084B3-E3E8-440D-AE1C-F39A92BB9E8D}" type="datetimeFigureOut">
              <a:rPr lang="en-US" smtClean="0"/>
              <a:t>20-Apr-17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EC709-7D8F-4B77-976B-DE9359DFAD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94313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084B3-E3E8-440D-AE1C-F39A92BB9E8D}" type="datetimeFigureOut">
              <a:rPr lang="en-US" smtClean="0"/>
              <a:t>20-Apr-17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EC709-7D8F-4B77-976B-DE9359DFAD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23189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084B3-E3E8-440D-AE1C-F39A92BB9E8D}" type="datetimeFigureOut">
              <a:rPr lang="en-US" smtClean="0"/>
              <a:t>20-Apr-17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EC709-7D8F-4B77-976B-DE9359DFAD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34148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084B3-E3E8-440D-AE1C-F39A92BB9E8D}" type="datetimeFigureOut">
              <a:rPr lang="en-US" smtClean="0"/>
              <a:t>20-Apr-17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EC709-7D8F-4B77-976B-DE9359DFAD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4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084B3-E3E8-440D-AE1C-F39A92BB9E8D}" type="datetimeFigureOut">
              <a:rPr lang="en-US" smtClean="0"/>
              <a:t>20-Apr-17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EC709-7D8F-4B77-976B-DE9359DFAD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69824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084B3-E3E8-440D-AE1C-F39A92BB9E8D}" type="datetimeFigureOut">
              <a:rPr lang="en-US" smtClean="0"/>
              <a:t>20-Apr-17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EC709-7D8F-4B77-976B-DE9359DFAD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1643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8084B3-E3E8-440D-AE1C-F39A92BB9E8D}" type="datetimeFigureOut">
              <a:rPr lang="en-US" smtClean="0"/>
              <a:t>20-Apr-17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AEC709-7D8F-4B77-976B-DE9359DFAD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15329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66800" y="609600"/>
            <a:ext cx="6781800" cy="487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533400" y="5334000"/>
            <a:ext cx="8229600" cy="914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Welcome to our English class!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751429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43344">
            <a:off x="6563635" y="40614"/>
            <a:ext cx="2527651" cy="26529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228600"/>
            <a:ext cx="2933700" cy="23080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15335">
            <a:off x="268170" y="4267694"/>
            <a:ext cx="2859087" cy="2152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Oval 5"/>
          <p:cNvSpPr/>
          <p:nvPr/>
        </p:nvSpPr>
        <p:spPr>
          <a:xfrm>
            <a:off x="3238500" y="2613212"/>
            <a:ext cx="2881142" cy="1295401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/>
              <a:t>SS</a:t>
            </a:r>
            <a:endParaRPr lang="en-US" sz="2000" dirty="0"/>
          </a:p>
        </p:txBody>
      </p:sp>
      <p:sp>
        <p:nvSpPr>
          <p:cNvPr id="7" name="TextBox 6"/>
          <p:cNvSpPr txBox="1"/>
          <p:nvPr/>
        </p:nvSpPr>
        <p:spPr>
          <a:xfrm>
            <a:off x="3680364" y="2981524"/>
            <a:ext cx="19974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solidFill>
                  <a:srgbClr val="FF0000"/>
                </a:solidFill>
              </a:rPr>
              <a:t>SCHOOL</a:t>
            </a:r>
            <a:endParaRPr lang="en-US" sz="3600" b="1" dirty="0">
              <a:solidFill>
                <a:srgbClr val="FF0000"/>
              </a:solidFill>
            </a:endParaRPr>
          </a:p>
        </p:txBody>
      </p:sp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25144">
            <a:off x="6328006" y="4510060"/>
            <a:ext cx="2458967" cy="2121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9" name="Straight Arrow Connector 8"/>
          <p:cNvCxnSpPr/>
          <p:nvPr/>
        </p:nvCxnSpPr>
        <p:spPr>
          <a:xfrm>
            <a:off x="2809796" y="2130296"/>
            <a:ext cx="688592" cy="482916"/>
          </a:xfrm>
          <a:prstGeom prst="straightConnector1">
            <a:avLst/>
          </a:prstGeom>
          <a:ln w="317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965135">
            <a:off x="2574825" y="3589945"/>
            <a:ext cx="802086" cy="8020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6" name="Picture 1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409961">
            <a:off x="5798805" y="2106935"/>
            <a:ext cx="754394" cy="7543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7" name="Picture 1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45646">
            <a:off x="6149401" y="3469468"/>
            <a:ext cx="836104" cy="8361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270762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1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5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361902" cy="1143000"/>
          </a:xfrm>
          <a:solidFill>
            <a:schemeClr val="accent3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 algn="l"/>
            <a:r>
              <a:rPr lang="en-US" sz="2800" b="1" dirty="0" smtClean="0">
                <a:solidFill>
                  <a:srgbClr val="7030A0"/>
                </a:solidFill>
              </a:rPr>
              <a:t>Task 1: Read the text and decide whether the following statements are True (T) or False (F).</a:t>
            </a:r>
            <a:endParaRPr lang="en-US" sz="2800" b="1" dirty="0">
              <a:solidFill>
                <a:srgbClr val="7030A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79570"/>
            <a:ext cx="8229600" cy="4525963"/>
          </a:xfrm>
        </p:spPr>
        <p:txBody>
          <a:bodyPr/>
          <a:lstStyle/>
          <a:p>
            <a:pPr marL="514350" indent="-514350">
              <a:buAutoNum type="arabicPeriod"/>
            </a:pPr>
            <a:r>
              <a:rPr lang="en-US" dirty="0" smtClean="0">
                <a:solidFill>
                  <a:schemeClr val="accent6">
                    <a:lumMod val="75000"/>
                  </a:schemeClr>
                </a:solidFill>
              </a:rPr>
              <a:t>Up to now, they have been running the new school council for a whole term.  </a:t>
            </a:r>
          </a:p>
          <a:p>
            <a:pPr marL="514350" indent="-514350">
              <a:buAutoNum type="arabicPeriod"/>
            </a:pPr>
            <a:r>
              <a:rPr lang="en-US" dirty="0" smtClean="0">
                <a:solidFill>
                  <a:srgbClr val="00B050"/>
                </a:solidFill>
              </a:rPr>
              <a:t>The students are wearing a new uniform at  present.</a:t>
            </a:r>
          </a:p>
          <a:p>
            <a:pPr marL="514350" indent="-514350">
              <a:buAutoNum type="arabicPeriod"/>
            </a:pPr>
            <a:r>
              <a:rPr lang="en-US" dirty="0" smtClean="0">
                <a:solidFill>
                  <a:srgbClr val="7030A0"/>
                </a:solidFill>
              </a:rPr>
              <a:t>The school council has </a:t>
            </a:r>
            <a:r>
              <a:rPr lang="en-US" dirty="0" smtClean="0">
                <a:solidFill>
                  <a:srgbClr val="7030A0"/>
                </a:solidFill>
              </a:rPr>
              <a:t>already made </a:t>
            </a:r>
            <a:r>
              <a:rPr lang="en-US" dirty="0" smtClean="0">
                <a:solidFill>
                  <a:srgbClr val="7030A0"/>
                </a:solidFill>
              </a:rPr>
              <a:t>their school better. </a:t>
            </a:r>
          </a:p>
          <a:p>
            <a:pPr marL="514350" indent="-514350">
              <a:buAutoNum type="arabicPeriod"/>
            </a:pPr>
            <a:r>
              <a:rPr lang="en-US" dirty="0" smtClean="0">
                <a:solidFill>
                  <a:srgbClr val="0070C0"/>
                </a:solidFill>
              </a:rPr>
              <a:t>This term, the school council and other students are meeting more regularly.</a:t>
            </a:r>
            <a:endParaRPr lang="en-US" dirty="0">
              <a:solidFill>
                <a:srgbClr val="0070C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4599" y="2209800"/>
            <a:ext cx="701675" cy="847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9000" y="5562600"/>
            <a:ext cx="701675" cy="847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0400" y="4414533"/>
            <a:ext cx="701675" cy="847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5797" y="3310646"/>
            <a:ext cx="701675" cy="847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961445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4" name="Straight Arrow Connector 23"/>
          <p:cNvCxnSpPr/>
          <p:nvPr/>
        </p:nvCxnSpPr>
        <p:spPr>
          <a:xfrm>
            <a:off x="5290226" y="3950957"/>
            <a:ext cx="0" cy="647293"/>
          </a:xfrm>
          <a:prstGeom prst="straightConnector1">
            <a:avLst/>
          </a:prstGeom>
          <a:ln w="158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632578"/>
            <a:ext cx="8229600" cy="1143000"/>
          </a:xfrm>
        </p:spPr>
        <p:txBody>
          <a:bodyPr>
            <a:normAutofit/>
          </a:bodyPr>
          <a:lstStyle/>
          <a:p>
            <a:r>
              <a:rPr lang="en-US" sz="3200" dirty="0" smtClean="0"/>
              <a:t>Next term, they </a:t>
            </a:r>
            <a:r>
              <a:rPr lang="en-US" sz="3200" i="1" dirty="0" smtClean="0">
                <a:solidFill>
                  <a:srgbClr val="FF0000"/>
                </a:solidFill>
              </a:rPr>
              <a:t>will be wearing </a:t>
            </a:r>
            <a:r>
              <a:rPr lang="en-US" sz="3200" dirty="0" smtClean="0"/>
              <a:t>a new uniform.</a:t>
            </a:r>
            <a:endParaRPr lang="en-US" sz="32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713" y="-76200"/>
            <a:ext cx="1371600" cy="896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5" name="Straight Arrow Connector 4"/>
          <p:cNvCxnSpPr/>
          <p:nvPr/>
        </p:nvCxnSpPr>
        <p:spPr>
          <a:xfrm>
            <a:off x="1603523" y="2536810"/>
            <a:ext cx="6248400" cy="0"/>
          </a:xfrm>
          <a:prstGeom prst="straightConnector1">
            <a:avLst/>
          </a:prstGeom>
          <a:ln w="50800">
            <a:solidFill>
              <a:schemeClr val="accent6">
                <a:lumMod val="50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905000" y="2126304"/>
            <a:ext cx="0" cy="742950"/>
          </a:xfrm>
          <a:prstGeom prst="line">
            <a:avLst/>
          </a:prstGeom>
          <a:ln w="34925">
            <a:solidFill>
              <a:srgbClr val="0070C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7118" y="2265794"/>
            <a:ext cx="45719" cy="7175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10" name="Straight Arrow Connector 9"/>
          <p:cNvCxnSpPr/>
          <p:nvPr/>
        </p:nvCxnSpPr>
        <p:spPr>
          <a:xfrm>
            <a:off x="1905000" y="2789014"/>
            <a:ext cx="4899659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Multiply 16"/>
          <p:cNvSpPr/>
          <p:nvPr/>
        </p:nvSpPr>
        <p:spPr>
          <a:xfrm>
            <a:off x="5105400" y="2315589"/>
            <a:ext cx="381000" cy="381000"/>
          </a:xfrm>
          <a:prstGeom prst="mathMultiply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/>
          <p:cNvSpPr txBox="1"/>
          <p:nvPr/>
        </p:nvSpPr>
        <p:spPr>
          <a:xfrm>
            <a:off x="2329774" y="2904517"/>
            <a:ext cx="1790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accent6">
                    <a:lumMod val="50000"/>
                  </a:schemeClr>
                </a:solidFill>
              </a:rPr>
              <a:t>this term</a:t>
            </a:r>
            <a:endParaRPr lang="en-US" sz="28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984615" y="1802144"/>
            <a:ext cx="914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now</a:t>
            </a:r>
            <a:endParaRPr lang="en-US" sz="2800" dirty="0"/>
          </a:p>
        </p:txBody>
      </p:sp>
      <p:cxnSp>
        <p:nvCxnSpPr>
          <p:cNvPr id="21" name="Straight Arrow Connector 20"/>
          <p:cNvCxnSpPr/>
          <p:nvPr/>
        </p:nvCxnSpPr>
        <p:spPr>
          <a:xfrm>
            <a:off x="5295900" y="2696589"/>
            <a:ext cx="0" cy="679315"/>
          </a:xfrm>
          <a:prstGeom prst="straightConnector1">
            <a:avLst/>
          </a:prstGeom>
          <a:ln w="44450"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" name="Group 11"/>
          <p:cNvGrpSpPr/>
          <p:nvPr/>
        </p:nvGrpSpPr>
        <p:grpSpPr>
          <a:xfrm>
            <a:off x="1603523" y="4470526"/>
            <a:ext cx="6248400" cy="769296"/>
            <a:chOff x="1603523" y="4470526"/>
            <a:chExt cx="6248400" cy="769296"/>
          </a:xfrm>
        </p:grpSpPr>
        <p:grpSp>
          <p:nvGrpSpPr>
            <p:cNvPr id="11" name="Group 10"/>
            <p:cNvGrpSpPr/>
            <p:nvPr/>
          </p:nvGrpSpPr>
          <p:grpSpPr>
            <a:xfrm>
              <a:off x="1603523" y="4470526"/>
              <a:ext cx="6248400" cy="742950"/>
              <a:chOff x="1603523" y="4470526"/>
              <a:chExt cx="6248400" cy="742950"/>
            </a:xfrm>
          </p:grpSpPr>
          <p:cxnSp>
            <p:nvCxnSpPr>
              <p:cNvPr id="26" name="Straight Arrow Connector 25"/>
              <p:cNvCxnSpPr/>
              <p:nvPr/>
            </p:nvCxnSpPr>
            <p:spPr>
              <a:xfrm>
                <a:off x="1603523" y="4842001"/>
                <a:ext cx="6248400" cy="0"/>
              </a:xfrm>
              <a:prstGeom prst="straightConnector1">
                <a:avLst/>
              </a:prstGeom>
              <a:ln w="50800">
                <a:solidFill>
                  <a:srgbClr val="00B050"/>
                </a:solidFill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" name="Straight Connector 26"/>
              <p:cNvCxnSpPr/>
              <p:nvPr/>
            </p:nvCxnSpPr>
            <p:spPr>
              <a:xfrm>
                <a:off x="1905000" y="4470526"/>
                <a:ext cx="0" cy="742950"/>
              </a:xfrm>
              <a:prstGeom prst="line">
                <a:avLst/>
              </a:prstGeom>
              <a:ln w="34925">
                <a:solidFill>
                  <a:srgbClr val="0070C0"/>
                </a:solidFill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pic>
          <p:nvPicPr>
            <p:cNvPr id="28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81799" y="4522243"/>
              <a:ext cx="45719" cy="71757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cxnSp>
        <p:nvCxnSpPr>
          <p:cNvPr id="29" name="Straight Arrow Connector 28"/>
          <p:cNvCxnSpPr/>
          <p:nvPr/>
        </p:nvCxnSpPr>
        <p:spPr>
          <a:xfrm>
            <a:off x="1882140" y="5133236"/>
            <a:ext cx="4899659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Multiply 29"/>
          <p:cNvSpPr/>
          <p:nvPr/>
        </p:nvSpPr>
        <p:spPr>
          <a:xfrm>
            <a:off x="5105400" y="4651501"/>
            <a:ext cx="381000" cy="381000"/>
          </a:xfrm>
          <a:prstGeom prst="mathMultiply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2253574" y="5248739"/>
            <a:ext cx="1790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B050"/>
                </a:solidFill>
              </a:rPr>
              <a:t>next term</a:t>
            </a:r>
            <a:endParaRPr lang="en-US" sz="2800" b="1" dirty="0">
              <a:solidFill>
                <a:srgbClr val="00B050"/>
              </a:solidFill>
            </a:endParaRPr>
          </a:p>
        </p:txBody>
      </p:sp>
      <p:cxnSp>
        <p:nvCxnSpPr>
          <p:cNvPr id="32" name="Straight Arrow Connector 31"/>
          <p:cNvCxnSpPr/>
          <p:nvPr/>
        </p:nvCxnSpPr>
        <p:spPr>
          <a:xfrm>
            <a:off x="5295900" y="5010509"/>
            <a:ext cx="0" cy="731148"/>
          </a:xfrm>
          <a:prstGeom prst="straightConnector1">
            <a:avLst/>
          </a:prstGeom>
          <a:ln w="44450"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Box 32"/>
          <p:cNvSpPr txBox="1"/>
          <p:nvPr/>
        </p:nvSpPr>
        <p:spPr>
          <a:xfrm>
            <a:off x="2133600" y="5824054"/>
            <a:ext cx="6858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The students </a:t>
            </a:r>
            <a:r>
              <a:rPr lang="en-US" sz="2800" i="1" dirty="0" smtClean="0">
                <a:solidFill>
                  <a:srgbClr val="FF0000"/>
                </a:solidFill>
              </a:rPr>
              <a:t>will be wearing  </a:t>
            </a:r>
            <a:r>
              <a:rPr lang="en-US" sz="2800" dirty="0" smtClean="0"/>
              <a:t>a new uniform.</a:t>
            </a:r>
            <a:endParaRPr lang="en-US" sz="2800" dirty="0"/>
          </a:p>
        </p:txBody>
      </p:sp>
      <p:sp>
        <p:nvSpPr>
          <p:cNvPr id="25" name="TextBox 24"/>
          <p:cNvSpPr txBox="1"/>
          <p:nvPr/>
        </p:nvSpPr>
        <p:spPr>
          <a:xfrm>
            <a:off x="2187102" y="3427737"/>
            <a:ext cx="65094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The students </a:t>
            </a:r>
            <a:r>
              <a:rPr lang="en-US" sz="2800" i="1" dirty="0" smtClean="0">
                <a:solidFill>
                  <a:srgbClr val="FF0000"/>
                </a:solidFill>
              </a:rPr>
              <a:t>are wearing  </a:t>
            </a:r>
            <a:r>
              <a:rPr lang="en-US" sz="2800" dirty="0" smtClean="0"/>
              <a:t>an old uniform.</a:t>
            </a:r>
            <a:endParaRPr lang="en-US" sz="2800" dirty="0"/>
          </a:p>
        </p:txBody>
      </p:sp>
      <p:sp>
        <p:nvSpPr>
          <p:cNvPr id="37" name="TextBox 36"/>
          <p:cNvSpPr txBox="1"/>
          <p:nvPr/>
        </p:nvSpPr>
        <p:spPr>
          <a:xfrm>
            <a:off x="-24317" y="2265794"/>
            <a:ext cx="16408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7030A0"/>
                </a:solidFill>
              </a:rPr>
              <a:t>present</a:t>
            </a:r>
            <a:endParaRPr lang="en-US" sz="2800" b="1" dirty="0">
              <a:solidFill>
                <a:srgbClr val="7030A0"/>
              </a:solidFill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27562" y="4487289"/>
            <a:ext cx="14315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7030A0"/>
                </a:solidFill>
              </a:rPr>
              <a:t>future</a:t>
            </a:r>
            <a:endParaRPr lang="en-US" sz="2800" b="1" dirty="0">
              <a:solidFill>
                <a:srgbClr val="7030A0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1143000" y="1603084"/>
            <a:ext cx="1295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i="1" dirty="0" smtClean="0">
                <a:solidFill>
                  <a:srgbClr val="0070C0"/>
                </a:solidFill>
              </a:rPr>
              <a:t>started</a:t>
            </a:r>
            <a:endParaRPr lang="en-US" sz="2800" i="1" dirty="0">
              <a:solidFill>
                <a:srgbClr val="0070C0"/>
              </a:solidFill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6253343" y="1567379"/>
            <a:ext cx="1600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i="1" dirty="0" smtClean="0">
                <a:solidFill>
                  <a:srgbClr val="0070C0"/>
                </a:solidFill>
              </a:rPr>
              <a:t>will finish</a:t>
            </a:r>
            <a:endParaRPr lang="en-US" sz="2800" i="1" dirty="0">
              <a:solidFill>
                <a:srgbClr val="0070C0"/>
              </a:solidFill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1234440" y="3950957"/>
            <a:ext cx="16611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i="1" dirty="0" smtClean="0">
                <a:solidFill>
                  <a:srgbClr val="0070C0"/>
                </a:solidFill>
              </a:rPr>
              <a:t>will start</a:t>
            </a:r>
            <a:endParaRPr lang="en-US" sz="2800" i="1" dirty="0">
              <a:solidFill>
                <a:srgbClr val="0070C0"/>
              </a:solidFill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6253343" y="3999023"/>
            <a:ext cx="16611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i="1" dirty="0" smtClean="0">
                <a:solidFill>
                  <a:srgbClr val="0070C0"/>
                </a:solidFill>
              </a:rPr>
              <a:t>will finish</a:t>
            </a:r>
            <a:endParaRPr lang="en-US" sz="2800" i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12511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8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/>
      <p:bldP spid="22" grpId="0"/>
      <p:bldP spid="30" grpId="0" animBg="1"/>
      <p:bldP spid="31" grpId="0"/>
      <p:bldP spid="33" grpId="0"/>
      <p:bldP spid="25" grpId="0"/>
      <p:bldP spid="37" grpId="0"/>
      <p:bldP spid="38" grpId="0"/>
      <p:bldP spid="34" grpId="0"/>
      <p:bldP spid="35" grpId="0"/>
      <p:bldP spid="39" grpId="0"/>
      <p:bldP spid="4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339053" y="838200"/>
            <a:ext cx="8385847" cy="914400"/>
          </a:xfrm>
        </p:spPr>
        <p:txBody>
          <a:bodyPr>
            <a:normAutofit fontScale="90000"/>
          </a:bodyPr>
          <a:lstStyle/>
          <a:p>
            <a:r>
              <a:rPr lang="en-US" sz="3200" b="1" dirty="0" smtClean="0">
                <a:solidFill>
                  <a:srgbClr val="002060"/>
                </a:solidFill>
              </a:rPr>
              <a:t>1</a:t>
            </a:r>
            <a:r>
              <a:rPr lang="en-US" sz="3200" dirty="0" smtClean="0"/>
              <a:t>. </a:t>
            </a:r>
            <a:r>
              <a:rPr lang="en-US" sz="3200" dirty="0" smtClean="0">
                <a:solidFill>
                  <a:schemeClr val="accent6">
                    <a:lumMod val="50000"/>
                  </a:schemeClr>
                </a:solidFill>
              </a:rPr>
              <a:t>Next term</a:t>
            </a:r>
            <a:r>
              <a:rPr lang="en-US" sz="3200" dirty="0" smtClean="0"/>
              <a:t>, they </a:t>
            </a:r>
            <a:r>
              <a:rPr lang="en-US" sz="3200" b="1" i="1" dirty="0" smtClean="0">
                <a:solidFill>
                  <a:srgbClr val="7030A0"/>
                </a:solidFill>
              </a:rPr>
              <a:t>will be wearing </a:t>
            </a:r>
            <a:r>
              <a:rPr lang="en-US" sz="3200" dirty="0" smtClean="0"/>
              <a:t>a new uniform.</a:t>
            </a:r>
            <a:endParaRPr lang="en-US" sz="3200" dirty="0"/>
          </a:p>
        </p:txBody>
      </p:sp>
      <p:sp>
        <p:nvSpPr>
          <p:cNvPr id="5" name="TextBox 4"/>
          <p:cNvSpPr txBox="1"/>
          <p:nvPr/>
        </p:nvSpPr>
        <p:spPr>
          <a:xfrm>
            <a:off x="2798081" y="361093"/>
            <a:ext cx="3467100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00B050"/>
                </a:solidFill>
              </a:rPr>
              <a:t>Future Continuous</a:t>
            </a:r>
            <a:endParaRPr lang="en-US" sz="2800" b="1" dirty="0">
              <a:solidFill>
                <a:srgbClr val="00B05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705100" y="1621931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</a:rPr>
              <a:t>S</a:t>
            </a:r>
            <a:endParaRPr lang="en-US" sz="2800" b="1" dirty="0">
              <a:solidFill>
                <a:srgbClr val="FF0000"/>
              </a:solidFill>
            </a:endParaRPr>
          </a:p>
        </p:txBody>
      </p:sp>
      <p:cxnSp>
        <p:nvCxnSpPr>
          <p:cNvPr id="8" name="Straight Arrow Connector 7"/>
          <p:cNvCxnSpPr/>
          <p:nvPr/>
        </p:nvCxnSpPr>
        <p:spPr>
          <a:xfrm>
            <a:off x="2827505" y="1539921"/>
            <a:ext cx="533400" cy="0"/>
          </a:xfrm>
          <a:prstGeom prst="straightConnector1">
            <a:avLst/>
          </a:prstGeom>
          <a:ln w="38100"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2482" y="1517061"/>
            <a:ext cx="2362200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3541678" y="1610582"/>
            <a:ext cx="2362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</a:rPr>
              <a:t>will be + V-</a:t>
            </a:r>
            <a:r>
              <a:rPr lang="en-US" sz="2800" b="1" dirty="0" err="1" smtClean="0">
                <a:solidFill>
                  <a:srgbClr val="FF0000"/>
                </a:solidFill>
              </a:rPr>
              <a:t>ing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15" name="Title 1"/>
          <p:cNvSpPr txBox="1">
            <a:spLocks/>
          </p:cNvSpPr>
          <p:nvPr/>
        </p:nvSpPr>
        <p:spPr>
          <a:xfrm>
            <a:off x="76200" y="6025005"/>
            <a:ext cx="8839200" cy="609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200" dirty="0" smtClean="0"/>
              <a:t>=&gt; An action in progress </a:t>
            </a:r>
            <a:r>
              <a:rPr lang="en-US" sz="3200" b="1" i="1" dirty="0" smtClean="0">
                <a:solidFill>
                  <a:srgbClr val="00B050"/>
                </a:solidFill>
              </a:rPr>
              <a:t>at a specific time </a:t>
            </a:r>
            <a:r>
              <a:rPr lang="en-US" sz="3200" b="1" dirty="0" smtClean="0">
                <a:solidFill>
                  <a:srgbClr val="7030A0"/>
                </a:solidFill>
              </a:rPr>
              <a:t>in the future</a:t>
            </a:r>
            <a:endParaRPr lang="en-US" sz="3200" b="1" dirty="0">
              <a:solidFill>
                <a:srgbClr val="7030A0"/>
              </a:solidFill>
            </a:endParaRPr>
          </a:p>
        </p:txBody>
      </p:sp>
      <p:cxnSp>
        <p:nvCxnSpPr>
          <p:cNvPr id="16" name="Straight Arrow Connector 15"/>
          <p:cNvCxnSpPr/>
          <p:nvPr/>
        </p:nvCxnSpPr>
        <p:spPr>
          <a:xfrm>
            <a:off x="1989387" y="2868468"/>
            <a:ext cx="6248400" cy="0"/>
          </a:xfrm>
          <a:prstGeom prst="straightConnector1">
            <a:avLst/>
          </a:prstGeom>
          <a:ln w="38100">
            <a:solidFill>
              <a:schemeClr val="accent6">
                <a:lumMod val="50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2290864" y="2657022"/>
            <a:ext cx="0" cy="543890"/>
          </a:xfrm>
          <a:prstGeom prst="line">
            <a:avLst/>
          </a:prstGeom>
          <a:ln w="34925">
            <a:solidFill>
              <a:srgbClr val="00B0F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>
            <a:off x="2290864" y="3120672"/>
            <a:ext cx="4899659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Multiply 18"/>
          <p:cNvSpPr/>
          <p:nvPr/>
        </p:nvSpPr>
        <p:spPr>
          <a:xfrm>
            <a:off x="3848100" y="2648223"/>
            <a:ext cx="381000" cy="381000"/>
          </a:xfrm>
          <a:prstGeom prst="mathMultiply">
            <a:avLst/>
          </a:prstGeom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TextBox 20"/>
          <p:cNvSpPr txBox="1"/>
          <p:nvPr/>
        </p:nvSpPr>
        <p:spPr>
          <a:xfrm>
            <a:off x="3581400" y="2133802"/>
            <a:ext cx="914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 </a:t>
            </a:r>
            <a:r>
              <a:rPr lang="en-US" sz="2800" b="1" i="1" dirty="0" smtClean="0">
                <a:solidFill>
                  <a:schemeClr val="accent6">
                    <a:lumMod val="50000"/>
                  </a:schemeClr>
                </a:solidFill>
              </a:rPr>
              <a:t>now</a:t>
            </a:r>
            <a:endParaRPr lang="en-US" sz="2800" b="1" i="1" dirty="0">
              <a:solidFill>
                <a:schemeClr val="accent6">
                  <a:lumMod val="50000"/>
                </a:schemeClr>
              </a:solidFill>
            </a:endParaRPr>
          </a:p>
        </p:txBody>
      </p:sp>
      <p:cxnSp>
        <p:nvCxnSpPr>
          <p:cNvPr id="22" name="Straight Arrow Connector 21"/>
          <p:cNvCxnSpPr/>
          <p:nvPr/>
        </p:nvCxnSpPr>
        <p:spPr>
          <a:xfrm flipH="1">
            <a:off x="4038601" y="2970334"/>
            <a:ext cx="14590" cy="543378"/>
          </a:xfrm>
          <a:prstGeom prst="straightConnector1">
            <a:avLst/>
          </a:prstGeom>
          <a:ln w="44450">
            <a:solidFill>
              <a:schemeClr val="accent2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2475528" y="3513712"/>
            <a:ext cx="57363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We </a:t>
            </a:r>
            <a:r>
              <a:rPr lang="en-US" sz="2800" dirty="0" smtClean="0">
                <a:solidFill>
                  <a:srgbClr val="FF0000"/>
                </a:solidFill>
              </a:rPr>
              <a:t>are studying  </a:t>
            </a:r>
            <a:r>
              <a:rPr lang="en-US" sz="2800" dirty="0" smtClean="0"/>
              <a:t>English at VUS.</a:t>
            </a:r>
            <a:endParaRPr lang="en-US" sz="2800" dirty="0"/>
          </a:p>
        </p:txBody>
      </p:sp>
      <p:sp>
        <p:nvSpPr>
          <p:cNvPr id="24" name="TextBox 23"/>
          <p:cNvSpPr txBox="1"/>
          <p:nvPr/>
        </p:nvSpPr>
        <p:spPr>
          <a:xfrm>
            <a:off x="339053" y="2577113"/>
            <a:ext cx="16408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7030A0"/>
                </a:solidFill>
              </a:rPr>
              <a:t>today</a:t>
            </a:r>
            <a:endParaRPr lang="en-US" sz="2800" b="1" dirty="0">
              <a:solidFill>
                <a:srgbClr val="7030A0"/>
              </a:solidFill>
            </a:endParaRPr>
          </a:p>
        </p:txBody>
      </p:sp>
      <p:cxnSp>
        <p:nvCxnSpPr>
          <p:cNvPr id="27" name="Straight Connector 26"/>
          <p:cNvCxnSpPr/>
          <p:nvPr/>
        </p:nvCxnSpPr>
        <p:spPr>
          <a:xfrm>
            <a:off x="7190523" y="2692285"/>
            <a:ext cx="0" cy="543890"/>
          </a:xfrm>
          <a:prstGeom prst="line">
            <a:avLst/>
          </a:prstGeom>
          <a:ln w="34925">
            <a:solidFill>
              <a:srgbClr val="00B0F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1783647" y="2125003"/>
            <a:ext cx="10144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/>
              <a:t>6p.m</a:t>
            </a:r>
            <a:endParaRPr lang="en-US" sz="2800" dirty="0"/>
          </a:p>
        </p:txBody>
      </p:sp>
      <p:sp>
        <p:nvSpPr>
          <p:cNvPr id="29" name="TextBox 28"/>
          <p:cNvSpPr txBox="1"/>
          <p:nvPr/>
        </p:nvSpPr>
        <p:spPr>
          <a:xfrm>
            <a:off x="6705600" y="2082695"/>
            <a:ext cx="10771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/>
              <a:t>9p.m</a:t>
            </a:r>
            <a:endParaRPr lang="en-US" sz="2800" dirty="0"/>
          </a:p>
        </p:txBody>
      </p:sp>
      <p:cxnSp>
        <p:nvCxnSpPr>
          <p:cNvPr id="35" name="Straight Arrow Connector 34"/>
          <p:cNvCxnSpPr/>
          <p:nvPr/>
        </p:nvCxnSpPr>
        <p:spPr>
          <a:xfrm>
            <a:off x="2290864" y="5074698"/>
            <a:ext cx="4899659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36"/>
          <p:cNvSpPr txBox="1"/>
          <p:nvPr/>
        </p:nvSpPr>
        <p:spPr>
          <a:xfrm>
            <a:off x="3147709" y="4087828"/>
            <a:ext cx="2133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 </a:t>
            </a:r>
            <a:r>
              <a:rPr lang="en-US" sz="2800" b="1" i="1" dirty="0" smtClean="0">
                <a:solidFill>
                  <a:srgbClr val="00B050"/>
                </a:solidFill>
              </a:rPr>
              <a:t>at this time</a:t>
            </a:r>
            <a:endParaRPr lang="en-US" sz="2800" b="1" i="1" dirty="0">
              <a:solidFill>
                <a:srgbClr val="00B050"/>
              </a:solidFill>
            </a:endParaRPr>
          </a:p>
        </p:txBody>
      </p:sp>
      <p:cxnSp>
        <p:nvCxnSpPr>
          <p:cNvPr id="38" name="Straight Arrow Connector 37"/>
          <p:cNvCxnSpPr/>
          <p:nvPr/>
        </p:nvCxnSpPr>
        <p:spPr>
          <a:xfrm flipH="1">
            <a:off x="4038601" y="4924360"/>
            <a:ext cx="14590" cy="543378"/>
          </a:xfrm>
          <a:prstGeom prst="straightConnector1">
            <a:avLst/>
          </a:prstGeom>
          <a:ln w="44450">
            <a:solidFill>
              <a:schemeClr val="accent2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Box 38"/>
          <p:cNvSpPr txBox="1"/>
          <p:nvPr/>
        </p:nvSpPr>
        <p:spPr>
          <a:xfrm>
            <a:off x="2475528" y="5467738"/>
            <a:ext cx="57363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We </a:t>
            </a:r>
            <a:r>
              <a:rPr lang="en-US" sz="2800" dirty="0" smtClean="0">
                <a:solidFill>
                  <a:srgbClr val="FF0000"/>
                </a:solidFill>
              </a:rPr>
              <a:t>will be studying  </a:t>
            </a:r>
            <a:r>
              <a:rPr lang="en-US" sz="2800" dirty="0" smtClean="0"/>
              <a:t>English at VUS.</a:t>
            </a:r>
            <a:endParaRPr lang="en-US" sz="2800" dirty="0"/>
          </a:p>
        </p:txBody>
      </p:sp>
      <p:grpSp>
        <p:nvGrpSpPr>
          <p:cNvPr id="11" name="Group 10"/>
          <p:cNvGrpSpPr/>
          <p:nvPr/>
        </p:nvGrpSpPr>
        <p:grpSpPr>
          <a:xfrm>
            <a:off x="1989387" y="4611048"/>
            <a:ext cx="6248400" cy="579153"/>
            <a:chOff x="1989387" y="4611048"/>
            <a:chExt cx="6248400" cy="579153"/>
          </a:xfrm>
        </p:grpSpPr>
        <p:grpSp>
          <p:nvGrpSpPr>
            <p:cNvPr id="10" name="Group 9"/>
            <p:cNvGrpSpPr/>
            <p:nvPr/>
          </p:nvGrpSpPr>
          <p:grpSpPr>
            <a:xfrm>
              <a:off x="1989387" y="4611048"/>
              <a:ext cx="6248400" cy="543890"/>
              <a:chOff x="1989387" y="4611048"/>
              <a:chExt cx="6248400" cy="543890"/>
            </a:xfrm>
          </p:grpSpPr>
          <p:cxnSp>
            <p:nvCxnSpPr>
              <p:cNvPr id="33" name="Straight Arrow Connector 32"/>
              <p:cNvCxnSpPr/>
              <p:nvPr/>
            </p:nvCxnSpPr>
            <p:spPr>
              <a:xfrm>
                <a:off x="1989387" y="4822494"/>
                <a:ext cx="6248400" cy="0"/>
              </a:xfrm>
              <a:prstGeom prst="straightConnector1">
                <a:avLst/>
              </a:prstGeom>
              <a:ln w="38100">
                <a:solidFill>
                  <a:srgbClr val="00B050"/>
                </a:solidFill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" name="Straight Connector 33"/>
              <p:cNvCxnSpPr/>
              <p:nvPr/>
            </p:nvCxnSpPr>
            <p:spPr>
              <a:xfrm>
                <a:off x="2290864" y="4611048"/>
                <a:ext cx="0" cy="543890"/>
              </a:xfrm>
              <a:prstGeom prst="line">
                <a:avLst/>
              </a:prstGeom>
              <a:ln w="34925">
                <a:solidFill>
                  <a:srgbClr val="00B0F0"/>
                </a:solidFill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40" name="Straight Connector 39"/>
            <p:cNvCxnSpPr/>
            <p:nvPr/>
          </p:nvCxnSpPr>
          <p:spPr>
            <a:xfrm>
              <a:off x="7190523" y="4646311"/>
              <a:ext cx="0" cy="543890"/>
            </a:xfrm>
            <a:prstGeom prst="line">
              <a:avLst/>
            </a:prstGeom>
            <a:ln w="34925">
              <a:solidFill>
                <a:srgbClr val="00B0F0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1" name="TextBox 40"/>
          <p:cNvSpPr txBox="1"/>
          <p:nvPr/>
        </p:nvSpPr>
        <p:spPr>
          <a:xfrm>
            <a:off x="1783647" y="4079029"/>
            <a:ext cx="10144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/>
              <a:t>6p.m</a:t>
            </a:r>
            <a:endParaRPr lang="en-US" sz="2800" dirty="0"/>
          </a:p>
        </p:txBody>
      </p:sp>
      <p:sp>
        <p:nvSpPr>
          <p:cNvPr id="42" name="TextBox 41"/>
          <p:cNvSpPr txBox="1"/>
          <p:nvPr/>
        </p:nvSpPr>
        <p:spPr>
          <a:xfrm>
            <a:off x="6705600" y="4036721"/>
            <a:ext cx="10771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/>
              <a:t>9p.m</a:t>
            </a:r>
            <a:endParaRPr lang="en-US" sz="2800" dirty="0"/>
          </a:p>
        </p:txBody>
      </p:sp>
      <p:sp>
        <p:nvSpPr>
          <p:cNvPr id="43" name="TextBox 42"/>
          <p:cNvSpPr txBox="1"/>
          <p:nvPr/>
        </p:nvSpPr>
        <p:spPr>
          <a:xfrm>
            <a:off x="142837" y="4280050"/>
            <a:ext cx="164081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7030A0"/>
                </a:solidFill>
              </a:rPr>
              <a:t>next Thursday</a:t>
            </a:r>
            <a:endParaRPr lang="en-US" sz="2800" b="1" dirty="0">
              <a:solidFill>
                <a:srgbClr val="7030A0"/>
              </a:solidFill>
            </a:endParaRPr>
          </a:p>
        </p:txBody>
      </p:sp>
      <p:sp>
        <p:nvSpPr>
          <p:cNvPr id="36" name="Multiply 35"/>
          <p:cNvSpPr/>
          <p:nvPr/>
        </p:nvSpPr>
        <p:spPr>
          <a:xfrm>
            <a:off x="3848100" y="4602249"/>
            <a:ext cx="381000" cy="381000"/>
          </a:xfrm>
          <a:prstGeom prst="mathMultiply">
            <a:avLst/>
          </a:prstGeom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14255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14" grpId="0"/>
      <p:bldP spid="15" grpId="0"/>
      <p:bldP spid="19" grpId="0" animBg="1"/>
      <p:bldP spid="21" grpId="0"/>
      <p:bldP spid="23" grpId="0"/>
      <p:bldP spid="24" grpId="0"/>
      <p:bldP spid="28" grpId="0"/>
      <p:bldP spid="29" grpId="0"/>
      <p:bldP spid="37" grpId="0"/>
      <p:bldP spid="39" grpId="0"/>
      <p:bldP spid="41" grpId="0"/>
      <p:bldP spid="42" grpId="0"/>
      <p:bldP spid="43" grpId="0"/>
      <p:bldP spid="3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 txBox="1">
            <a:spLocks noGrp="1"/>
          </p:cNvSpPr>
          <p:nvPr>
            <p:ph type="title"/>
          </p:nvPr>
        </p:nvSpPr>
        <p:spPr>
          <a:xfrm>
            <a:off x="2971800" y="304800"/>
            <a:ext cx="3352800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00B050"/>
                </a:solidFill>
              </a:rPr>
              <a:t>Future Continuous</a:t>
            </a:r>
            <a:endParaRPr lang="en-US" sz="2800" b="1" dirty="0">
              <a:solidFill>
                <a:srgbClr val="00B050"/>
              </a:solidFill>
            </a:endParaRPr>
          </a:p>
        </p:txBody>
      </p:sp>
      <p:sp>
        <p:nvSpPr>
          <p:cNvPr id="5" name="Title 1"/>
          <p:cNvSpPr>
            <a:spLocks noGrp="1"/>
          </p:cNvSpPr>
          <p:nvPr>
            <p:ph idx="1"/>
          </p:nvPr>
        </p:nvSpPr>
        <p:spPr>
          <a:xfrm>
            <a:off x="304800" y="990601"/>
            <a:ext cx="8229600" cy="9906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800" b="1" dirty="0" smtClean="0">
                <a:solidFill>
                  <a:srgbClr val="7030A0"/>
                </a:solidFill>
              </a:rPr>
              <a:t>Task 2: </a:t>
            </a:r>
            <a:r>
              <a:rPr lang="en-US" sz="2800" b="1" dirty="0" smtClean="0">
                <a:solidFill>
                  <a:srgbClr val="7030A0"/>
                </a:solidFill>
              </a:rPr>
              <a:t>Make </a:t>
            </a:r>
            <a:r>
              <a:rPr lang="en-US" sz="2800" b="1" dirty="0" smtClean="0">
                <a:solidFill>
                  <a:srgbClr val="7030A0"/>
                </a:solidFill>
              </a:rPr>
              <a:t>sentences about what George will be doing at the times given.</a:t>
            </a:r>
            <a:endParaRPr lang="en-US" sz="2800" b="1" dirty="0">
              <a:solidFill>
                <a:srgbClr val="7030A0"/>
              </a:solidFill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5952097"/>
              </p:ext>
            </p:extLst>
          </p:nvPr>
        </p:nvGraphicFramePr>
        <p:xfrm>
          <a:off x="2286000" y="2057400"/>
          <a:ext cx="5562600" cy="2590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09952"/>
                <a:gridCol w="3452648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7.15</a:t>
                      </a:r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dirty="0" smtClean="0"/>
                        <a:t>shower</a:t>
                      </a:r>
                      <a:endParaRPr lang="en-US" sz="2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7.50</a:t>
                      </a:r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dirty="0" smtClean="0"/>
                        <a:t>breakfast</a:t>
                      </a:r>
                      <a:endParaRPr lang="en-US" sz="2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8.40</a:t>
                      </a:r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dirty="0" smtClean="0"/>
                        <a:t>catch bus to school</a:t>
                      </a:r>
                      <a:endParaRPr lang="en-US" sz="2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8.55</a:t>
                      </a:r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dirty="0" smtClean="0"/>
                        <a:t>arrive at school</a:t>
                      </a:r>
                      <a:endParaRPr lang="en-US" sz="2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10.30</a:t>
                      </a:r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dirty="0" err="1" smtClean="0"/>
                        <a:t>maths</a:t>
                      </a:r>
                      <a:r>
                        <a:rPr lang="en-US" sz="2800" dirty="0" smtClean="0"/>
                        <a:t> lesson</a:t>
                      </a:r>
                      <a:endParaRPr lang="en-US" sz="28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Title 1"/>
          <p:cNvSpPr txBox="1">
            <a:spLocks/>
          </p:cNvSpPr>
          <p:nvPr/>
        </p:nvSpPr>
        <p:spPr>
          <a:xfrm>
            <a:off x="609600" y="50292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dirty="0" smtClean="0"/>
              <a:t>=&gt; </a:t>
            </a:r>
            <a:r>
              <a:rPr lang="en-US" dirty="0" smtClean="0">
                <a:solidFill>
                  <a:schemeClr val="accent6">
                    <a:lumMod val="50000"/>
                  </a:schemeClr>
                </a:solidFill>
              </a:rPr>
              <a:t>At 7.15 tomorrow</a:t>
            </a:r>
            <a:r>
              <a:rPr lang="en-US" dirty="0" smtClean="0">
                <a:solidFill>
                  <a:srgbClr val="00B050"/>
                </a:solidFill>
              </a:rPr>
              <a:t>, he’ll be having a shower.</a:t>
            </a:r>
            <a:endParaRPr lang="en-US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55777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7162" y="609600"/>
            <a:ext cx="8229600" cy="1143000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002060"/>
                </a:solidFill>
              </a:rPr>
              <a:t>2</a:t>
            </a:r>
            <a:r>
              <a:rPr lang="en-US" sz="3200" dirty="0" smtClean="0"/>
              <a:t>.</a:t>
            </a:r>
            <a:r>
              <a:rPr lang="en-US" sz="3200" b="1" dirty="0" smtClean="0"/>
              <a:t> I</a:t>
            </a:r>
            <a:r>
              <a:rPr lang="en-US" sz="3200" b="1" dirty="0" smtClean="0">
                <a:solidFill>
                  <a:srgbClr val="FF0000"/>
                </a:solidFill>
              </a:rPr>
              <a:t>’m flying to </a:t>
            </a:r>
            <a:r>
              <a:rPr lang="en-US" sz="3200" dirty="0" smtClean="0"/>
              <a:t>Hanoi tomorrow.</a:t>
            </a:r>
            <a:endParaRPr lang="en-US" sz="3200" dirty="0"/>
          </a:p>
        </p:txBody>
      </p:sp>
      <p:cxnSp>
        <p:nvCxnSpPr>
          <p:cNvPr id="4" name="Straight Arrow Connector 3"/>
          <p:cNvCxnSpPr/>
          <p:nvPr/>
        </p:nvCxnSpPr>
        <p:spPr>
          <a:xfrm>
            <a:off x="2733067" y="1447800"/>
            <a:ext cx="1613576" cy="0"/>
          </a:xfrm>
          <a:prstGeom prst="straightConnector1">
            <a:avLst/>
          </a:prstGeom>
          <a:ln w="38100"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itle 1"/>
          <p:cNvSpPr txBox="1">
            <a:spLocks/>
          </p:cNvSpPr>
          <p:nvPr/>
        </p:nvSpPr>
        <p:spPr>
          <a:xfrm>
            <a:off x="331957" y="2209800"/>
            <a:ext cx="8229600" cy="762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200" dirty="0"/>
              <a:t> </a:t>
            </a:r>
            <a:r>
              <a:rPr lang="en-US" sz="3200" dirty="0" smtClean="0"/>
              <a:t>     I’ve already had a plan to fly to Hanoi.</a:t>
            </a:r>
            <a:endParaRPr lang="en-US" sz="3200" dirty="0"/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380595" y="1600200"/>
            <a:ext cx="7037962" cy="762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dirty="0" smtClean="0"/>
              <a:t>=&gt; I will do the activity in the near future.</a:t>
            </a:r>
            <a:endParaRPr lang="en-US" sz="3200" dirty="0"/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380595" y="2997740"/>
            <a:ext cx="8229600" cy="71011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200" dirty="0" smtClean="0"/>
              <a:t>=&gt;  I </a:t>
            </a:r>
            <a:r>
              <a:rPr lang="en-US" sz="3200" b="1" dirty="0" smtClean="0">
                <a:solidFill>
                  <a:srgbClr val="FF0000"/>
                </a:solidFill>
              </a:rPr>
              <a:t>will be flying </a:t>
            </a:r>
            <a:r>
              <a:rPr lang="en-US" sz="3200" dirty="0" smtClean="0"/>
              <a:t>to </a:t>
            </a:r>
            <a:r>
              <a:rPr lang="en-US" sz="3200" dirty="0"/>
              <a:t>Hanoi tomorrow.</a:t>
            </a:r>
          </a:p>
        </p:txBody>
      </p:sp>
      <p:sp>
        <p:nvSpPr>
          <p:cNvPr id="13" name="Title 1"/>
          <p:cNvSpPr txBox="1">
            <a:spLocks/>
          </p:cNvSpPr>
          <p:nvPr/>
        </p:nvSpPr>
        <p:spPr>
          <a:xfrm>
            <a:off x="331957" y="3810000"/>
            <a:ext cx="8229600" cy="106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200" dirty="0" smtClean="0"/>
              <a:t>=&gt; to talk about </a:t>
            </a:r>
            <a:r>
              <a:rPr lang="en-US" sz="3200" b="1" dirty="0" smtClean="0">
                <a:solidFill>
                  <a:srgbClr val="00B050"/>
                </a:solidFill>
              </a:rPr>
              <a:t>planned events</a:t>
            </a:r>
            <a:r>
              <a:rPr lang="en-US" sz="3200" dirty="0" smtClean="0">
                <a:solidFill>
                  <a:srgbClr val="00B050"/>
                </a:solidFill>
              </a:rPr>
              <a:t> </a:t>
            </a:r>
            <a:r>
              <a:rPr lang="en-US" sz="3200" dirty="0" smtClean="0"/>
              <a:t>or </a:t>
            </a:r>
            <a:r>
              <a:rPr lang="en-US" sz="3200" b="1" dirty="0" smtClean="0">
                <a:solidFill>
                  <a:srgbClr val="7030A0"/>
                </a:solidFill>
              </a:rPr>
              <a:t>events</a:t>
            </a:r>
            <a:r>
              <a:rPr lang="en-US" sz="3200" dirty="0" smtClean="0"/>
              <a:t> that we </a:t>
            </a:r>
            <a:r>
              <a:rPr lang="en-US" sz="3200" b="1" dirty="0" smtClean="0">
                <a:solidFill>
                  <a:srgbClr val="7030A0"/>
                </a:solidFill>
              </a:rPr>
              <a:t>expect to happen</a:t>
            </a:r>
            <a:r>
              <a:rPr lang="en-US" sz="3200" dirty="0" smtClean="0"/>
              <a:t>.</a:t>
            </a:r>
            <a:endParaRPr lang="en-US" sz="3200" dirty="0"/>
          </a:p>
        </p:txBody>
      </p:sp>
      <p:sp>
        <p:nvSpPr>
          <p:cNvPr id="14" name="TextBox 13"/>
          <p:cNvSpPr txBox="1"/>
          <p:nvPr/>
        </p:nvSpPr>
        <p:spPr>
          <a:xfrm>
            <a:off x="2895600" y="228600"/>
            <a:ext cx="3467100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00B050"/>
                </a:solidFill>
              </a:rPr>
              <a:t>Future Continuous</a:t>
            </a:r>
            <a:endParaRPr lang="en-US" sz="2800" b="1" dirty="0">
              <a:solidFill>
                <a:srgbClr val="00B050"/>
              </a:solidFill>
            </a:endParaRP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380595" y="5181600"/>
            <a:ext cx="8640188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200" dirty="0" smtClean="0"/>
              <a:t>=&gt;  </a:t>
            </a:r>
            <a:r>
              <a:rPr lang="en-US" sz="3200" dirty="0" smtClean="0">
                <a:solidFill>
                  <a:schemeClr val="accent6">
                    <a:lumMod val="50000"/>
                  </a:schemeClr>
                </a:solidFill>
              </a:rPr>
              <a:t>Next term</a:t>
            </a:r>
            <a:r>
              <a:rPr lang="en-US" sz="3200" dirty="0" smtClean="0"/>
              <a:t>, we </a:t>
            </a:r>
            <a:r>
              <a:rPr lang="en-US" sz="3200" b="1" dirty="0" smtClean="0">
                <a:solidFill>
                  <a:srgbClr val="FF0000"/>
                </a:solidFill>
              </a:rPr>
              <a:t>will be meeting</a:t>
            </a:r>
            <a:r>
              <a:rPr lang="en-US" sz="3200" dirty="0" smtClean="0"/>
              <a:t> more regularly.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2647468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2" grpId="0"/>
      <p:bldP spid="13" grpId="0"/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 txBox="1">
            <a:spLocks noGrp="1"/>
          </p:cNvSpPr>
          <p:nvPr>
            <p:ph type="title"/>
          </p:nvPr>
        </p:nvSpPr>
        <p:spPr>
          <a:xfrm>
            <a:off x="3124200" y="381000"/>
            <a:ext cx="3276600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00B050"/>
                </a:solidFill>
              </a:rPr>
              <a:t>Future Continuous</a:t>
            </a:r>
            <a:endParaRPr lang="en-US" sz="2800" b="1" dirty="0">
              <a:solidFill>
                <a:srgbClr val="00B05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03293" y="1219200"/>
            <a:ext cx="791993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chemeClr val="accent6">
                    <a:lumMod val="50000"/>
                  </a:schemeClr>
                </a:solidFill>
              </a:rPr>
              <a:t>Task </a:t>
            </a:r>
            <a:r>
              <a:rPr lang="en-US" sz="2800" b="1" dirty="0" smtClean="0">
                <a:solidFill>
                  <a:schemeClr val="accent6">
                    <a:lumMod val="50000"/>
                  </a:schemeClr>
                </a:solidFill>
              </a:rPr>
              <a:t>3: </a:t>
            </a:r>
            <a:r>
              <a:rPr lang="en-US" sz="2800" b="1" dirty="0">
                <a:solidFill>
                  <a:schemeClr val="accent6">
                    <a:lumMod val="50000"/>
                  </a:schemeClr>
                </a:solidFill>
              </a:rPr>
              <a:t>Write sentences </a:t>
            </a:r>
            <a:r>
              <a:rPr lang="en-US" sz="2800" b="1" dirty="0" smtClean="0">
                <a:solidFill>
                  <a:schemeClr val="accent6">
                    <a:lumMod val="50000"/>
                  </a:schemeClr>
                </a:solidFill>
              </a:rPr>
              <a:t>about these people’s plans.</a:t>
            </a:r>
            <a:endParaRPr lang="en-US" sz="28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403293" y="1981200"/>
            <a:ext cx="8640188" cy="231114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47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70000"/>
              </a:lnSpc>
            </a:pPr>
            <a:r>
              <a:rPr lang="en-US" sz="4600" dirty="0" smtClean="0">
                <a:solidFill>
                  <a:srgbClr val="00B0F0"/>
                </a:solidFill>
              </a:rPr>
              <a:t>1. </a:t>
            </a:r>
            <a:r>
              <a:rPr lang="en-US" sz="6700" dirty="0" smtClean="0">
                <a:solidFill>
                  <a:srgbClr val="00B0F0"/>
                </a:solidFill>
              </a:rPr>
              <a:t>I’m going to the supermarket later.</a:t>
            </a:r>
          </a:p>
          <a:p>
            <a:pPr algn="l">
              <a:lnSpc>
                <a:spcPct val="170000"/>
              </a:lnSpc>
            </a:pPr>
            <a:r>
              <a:rPr lang="en-US" sz="6700" dirty="0" smtClean="0">
                <a:solidFill>
                  <a:srgbClr val="7030A0"/>
                </a:solidFill>
              </a:rPr>
              <a:t>2. He’s visiting his grandparents next month. </a:t>
            </a:r>
          </a:p>
          <a:p>
            <a:pPr algn="l">
              <a:lnSpc>
                <a:spcPct val="170000"/>
              </a:lnSpc>
            </a:pPr>
            <a:r>
              <a:rPr lang="en-US" sz="6700" dirty="0" smtClean="0">
                <a:solidFill>
                  <a:srgbClr val="00B050"/>
                </a:solidFill>
              </a:rPr>
              <a:t>3. She’s watching the football match on TV tonight.</a:t>
            </a:r>
          </a:p>
          <a:p>
            <a:pPr algn="l"/>
            <a:endParaRPr lang="en-US" sz="4600" dirty="0"/>
          </a:p>
        </p:txBody>
      </p:sp>
    </p:spTree>
    <p:extLst>
      <p:ext uri="{BB962C8B-B14F-4D97-AF65-F5344CB8AC3E}">
        <p14:creationId xmlns:p14="http://schemas.microsoft.com/office/powerpoint/2010/main" val="3678841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4476" y="1238250"/>
            <a:ext cx="4267200" cy="609600"/>
          </a:xfrm>
        </p:spPr>
        <p:txBody>
          <a:bodyPr>
            <a:normAutofit/>
          </a:bodyPr>
          <a:lstStyle/>
          <a:p>
            <a:pPr algn="l"/>
            <a:r>
              <a:rPr lang="en-US" sz="3200" dirty="0" smtClean="0"/>
              <a:t> </a:t>
            </a:r>
            <a:r>
              <a:rPr lang="en-US" sz="3200" b="1" dirty="0" smtClean="0">
                <a:solidFill>
                  <a:srgbClr val="002060"/>
                </a:solidFill>
              </a:rPr>
              <a:t>3</a:t>
            </a:r>
            <a:r>
              <a:rPr lang="en-US" sz="3200" dirty="0" smtClean="0">
                <a:solidFill>
                  <a:srgbClr val="002060"/>
                </a:solidFill>
              </a:rPr>
              <a:t>.</a:t>
            </a:r>
            <a:r>
              <a:rPr lang="en-US" sz="3200" dirty="0" smtClean="0"/>
              <a:t> </a:t>
            </a:r>
            <a:r>
              <a:rPr lang="en-US" sz="3200" dirty="0" smtClean="0">
                <a:solidFill>
                  <a:schemeClr val="accent6">
                    <a:lumMod val="75000"/>
                  </a:schemeClr>
                </a:solidFill>
              </a:rPr>
              <a:t>When will you leave?</a:t>
            </a:r>
            <a:endParaRPr lang="en-US" sz="32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873963" y="1279998"/>
            <a:ext cx="3124200" cy="609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200" dirty="0" smtClean="0"/>
              <a:t> =&gt; </a:t>
            </a:r>
            <a:r>
              <a:rPr lang="en-US" sz="3200" dirty="0" smtClean="0">
                <a:solidFill>
                  <a:srgbClr val="7030A0"/>
                </a:solidFill>
              </a:rPr>
              <a:t>Direct question</a:t>
            </a:r>
            <a:endParaRPr lang="en-US" sz="3200" dirty="0">
              <a:solidFill>
                <a:srgbClr val="7030A0"/>
              </a:solidFill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493679" y="2134079"/>
            <a:ext cx="4495800" cy="609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200" dirty="0" smtClean="0"/>
              <a:t> =&gt; </a:t>
            </a:r>
            <a:r>
              <a:rPr lang="en-US" sz="3200" dirty="0" smtClean="0">
                <a:solidFill>
                  <a:srgbClr val="0070C0"/>
                </a:solidFill>
              </a:rPr>
              <a:t>Can you let me know</a:t>
            </a:r>
            <a:endParaRPr lang="en-US" sz="3200" dirty="0">
              <a:solidFill>
                <a:srgbClr val="0070C0"/>
              </a:solidFill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4637662" y="2109520"/>
            <a:ext cx="4267200" cy="609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200" dirty="0" smtClean="0">
                <a:solidFill>
                  <a:schemeClr val="accent6">
                    <a:lumMod val="50000"/>
                  </a:schemeClr>
                </a:solidFill>
              </a:rPr>
              <a:t>when </a:t>
            </a:r>
            <a:r>
              <a:rPr lang="en-US" sz="3200" dirty="0" smtClean="0">
                <a:solidFill>
                  <a:srgbClr val="7030A0"/>
                </a:solidFill>
              </a:rPr>
              <a:t>will</a:t>
            </a:r>
            <a:r>
              <a:rPr lang="en-US" sz="3200" dirty="0" smtClean="0">
                <a:solidFill>
                  <a:schemeClr val="accent6">
                    <a:lumMod val="50000"/>
                  </a:schemeClr>
                </a:solidFill>
              </a:rPr>
              <a:t> you  </a:t>
            </a:r>
            <a:r>
              <a:rPr lang="en-US" sz="3200" dirty="0" smtClean="0">
                <a:solidFill>
                  <a:srgbClr val="7030A0"/>
                </a:solidFill>
              </a:rPr>
              <a:t>leave</a:t>
            </a:r>
            <a:r>
              <a:rPr lang="en-US" sz="3200" dirty="0" smtClean="0">
                <a:solidFill>
                  <a:schemeClr val="accent6">
                    <a:lumMod val="50000"/>
                  </a:schemeClr>
                </a:solidFill>
              </a:rPr>
              <a:t>?</a:t>
            </a:r>
            <a:endParaRPr lang="en-US" sz="32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8" name="Curved Down Arrow 7"/>
          <p:cNvSpPr/>
          <p:nvPr/>
        </p:nvSpPr>
        <p:spPr>
          <a:xfrm rot="394870">
            <a:off x="5959653" y="1905810"/>
            <a:ext cx="1091930" cy="342900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509892" y="2743679"/>
            <a:ext cx="7934528" cy="609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200" dirty="0" smtClean="0"/>
              <a:t> =&gt; </a:t>
            </a:r>
            <a:r>
              <a:rPr lang="en-US" sz="3200" dirty="0" smtClean="0">
                <a:solidFill>
                  <a:srgbClr val="0070C0"/>
                </a:solidFill>
              </a:rPr>
              <a:t>Can you let me know </a:t>
            </a:r>
            <a:r>
              <a:rPr lang="en-US" sz="3200" dirty="0" smtClean="0">
                <a:solidFill>
                  <a:schemeClr val="accent6">
                    <a:lumMod val="50000"/>
                  </a:schemeClr>
                </a:solidFill>
              </a:rPr>
              <a:t>when you </a:t>
            </a:r>
            <a:r>
              <a:rPr lang="en-US" sz="3200" dirty="0" smtClean="0">
                <a:solidFill>
                  <a:srgbClr val="7030A0"/>
                </a:solidFill>
              </a:rPr>
              <a:t>will leave </a:t>
            </a:r>
            <a:r>
              <a:rPr lang="en-US" sz="3200" dirty="0" smtClean="0"/>
              <a:t>?</a:t>
            </a:r>
            <a:endParaRPr lang="en-US" sz="3200" dirty="0"/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517998" y="3388947"/>
            <a:ext cx="8336604" cy="609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200" dirty="0" smtClean="0"/>
              <a:t> </a:t>
            </a:r>
            <a:r>
              <a:rPr lang="en-US" sz="3500" dirty="0" smtClean="0"/>
              <a:t>=&gt; </a:t>
            </a:r>
            <a:r>
              <a:rPr lang="en-US" sz="3500" dirty="0" smtClean="0">
                <a:solidFill>
                  <a:srgbClr val="0070C0"/>
                </a:solidFill>
              </a:rPr>
              <a:t>Can you let me know </a:t>
            </a:r>
            <a:r>
              <a:rPr lang="en-US" sz="3500" dirty="0" smtClean="0">
                <a:solidFill>
                  <a:schemeClr val="accent6">
                    <a:lumMod val="50000"/>
                  </a:schemeClr>
                </a:solidFill>
              </a:rPr>
              <a:t>when you </a:t>
            </a:r>
            <a:r>
              <a:rPr lang="en-US" sz="3500" dirty="0" smtClean="0">
                <a:solidFill>
                  <a:srgbClr val="FF0000"/>
                </a:solidFill>
              </a:rPr>
              <a:t>will be leaving </a:t>
            </a:r>
            <a:r>
              <a:rPr lang="en-US" sz="3500" dirty="0" smtClean="0"/>
              <a:t>?</a:t>
            </a:r>
            <a:endParaRPr lang="en-US" sz="3500" dirty="0"/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595819" y="5410200"/>
            <a:ext cx="8229600" cy="106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200" dirty="0" smtClean="0"/>
              <a:t> </a:t>
            </a:r>
            <a:r>
              <a:rPr lang="en-US" sz="3200" dirty="0" smtClean="0"/>
              <a:t>to make </a:t>
            </a:r>
            <a:r>
              <a:rPr lang="en-US" sz="3200" b="1" dirty="0" smtClean="0">
                <a:solidFill>
                  <a:srgbClr val="00B050"/>
                </a:solidFill>
              </a:rPr>
              <a:t>polite enquiries </a:t>
            </a:r>
            <a:r>
              <a:rPr lang="en-US" sz="3200" i="1" dirty="0" smtClean="0">
                <a:solidFill>
                  <a:srgbClr val="7030A0"/>
                </a:solidFill>
              </a:rPr>
              <a:t>(ask about </a:t>
            </a:r>
            <a:r>
              <a:rPr lang="en-US" sz="3200" i="1" dirty="0" smtClean="0">
                <a:solidFill>
                  <a:srgbClr val="7030A0"/>
                </a:solidFill>
              </a:rPr>
              <a:t>somebody’s </a:t>
            </a:r>
            <a:r>
              <a:rPr lang="en-US" sz="3200" i="1" dirty="0" smtClean="0">
                <a:solidFill>
                  <a:srgbClr val="7030A0"/>
                </a:solidFill>
              </a:rPr>
              <a:t>plans politely)</a:t>
            </a:r>
            <a:endParaRPr lang="en-US" sz="3200" i="1" dirty="0">
              <a:solidFill>
                <a:srgbClr val="7030A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798081" y="304800"/>
            <a:ext cx="3467100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00B050"/>
                </a:solidFill>
              </a:rPr>
              <a:t>Future Continuous</a:t>
            </a:r>
            <a:endParaRPr lang="en-US" sz="2800" b="1" dirty="0">
              <a:solidFill>
                <a:srgbClr val="00B050"/>
              </a:solidFill>
            </a:endParaRPr>
          </a:p>
        </p:txBody>
      </p:sp>
      <p:sp>
        <p:nvSpPr>
          <p:cNvPr id="13" name="Title 1"/>
          <p:cNvSpPr txBox="1">
            <a:spLocks/>
          </p:cNvSpPr>
          <p:nvPr/>
        </p:nvSpPr>
        <p:spPr>
          <a:xfrm>
            <a:off x="616896" y="4172024"/>
            <a:ext cx="8336604" cy="609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200" dirty="0" smtClean="0"/>
              <a:t> </a:t>
            </a:r>
            <a:r>
              <a:rPr lang="en-US" sz="3500" dirty="0" smtClean="0"/>
              <a:t>=&gt; </a:t>
            </a:r>
            <a:r>
              <a:rPr lang="en-US" sz="3200" dirty="0" smtClean="0">
                <a:solidFill>
                  <a:schemeClr val="accent6">
                    <a:lumMod val="50000"/>
                  </a:schemeClr>
                </a:solidFill>
              </a:rPr>
              <a:t>When </a:t>
            </a:r>
            <a:r>
              <a:rPr lang="en-US" sz="3200" dirty="0" smtClean="0">
                <a:solidFill>
                  <a:srgbClr val="FF0000"/>
                </a:solidFill>
              </a:rPr>
              <a:t>will </a:t>
            </a:r>
            <a:r>
              <a:rPr lang="en-US" sz="3200" dirty="0" smtClean="0">
                <a:solidFill>
                  <a:schemeClr val="accent6">
                    <a:lumMod val="50000"/>
                  </a:schemeClr>
                </a:solidFill>
              </a:rPr>
              <a:t>you </a:t>
            </a:r>
            <a:r>
              <a:rPr lang="en-US" sz="3200" dirty="0" smtClean="0">
                <a:solidFill>
                  <a:srgbClr val="FF0000"/>
                </a:solidFill>
              </a:rPr>
              <a:t>be </a:t>
            </a:r>
            <a:r>
              <a:rPr lang="en-US" sz="3200" dirty="0" smtClean="0">
                <a:solidFill>
                  <a:srgbClr val="FF0000"/>
                </a:solidFill>
              </a:rPr>
              <a:t>leaving </a:t>
            </a:r>
            <a:r>
              <a:rPr lang="en-US" sz="3200" dirty="0" smtClean="0"/>
              <a:t>?</a:t>
            </a:r>
            <a:endParaRPr lang="en-US" sz="3200" dirty="0"/>
          </a:p>
        </p:txBody>
      </p:sp>
      <p:sp>
        <p:nvSpPr>
          <p:cNvPr id="3" name="Down Arrow 2"/>
          <p:cNvSpPr/>
          <p:nvPr/>
        </p:nvSpPr>
        <p:spPr>
          <a:xfrm>
            <a:off x="2895600" y="4803296"/>
            <a:ext cx="228600" cy="5334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13997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8" grpId="0" animBg="1"/>
      <p:bldP spid="9" grpId="0"/>
      <p:bldP spid="10" grpId="0"/>
      <p:bldP spid="11" grpId="0"/>
      <p:bldP spid="13" grpId="0"/>
      <p:bldP spid="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6830" y="1066800"/>
            <a:ext cx="8574770" cy="762000"/>
          </a:xfrm>
        </p:spPr>
        <p:txBody>
          <a:bodyPr>
            <a:noAutofit/>
          </a:bodyPr>
          <a:lstStyle/>
          <a:p>
            <a:pPr algn="l"/>
            <a:r>
              <a:rPr lang="en-US" sz="2800" b="1" dirty="0">
                <a:solidFill>
                  <a:srgbClr val="0070C0"/>
                </a:solidFill>
              </a:rPr>
              <a:t>Task </a:t>
            </a:r>
            <a:r>
              <a:rPr lang="en-US" sz="2800" b="1" dirty="0" smtClean="0">
                <a:solidFill>
                  <a:srgbClr val="0070C0"/>
                </a:solidFill>
              </a:rPr>
              <a:t>4: Rephrase the questions to make polite questions.</a:t>
            </a:r>
            <a:endParaRPr lang="en-US" sz="2800" dirty="0">
              <a:solidFill>
                <a:srgbClr val="0070C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798081" y="304800"/>
            <a:ext cx="3467100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00B050"/>
                </a:solidFill>
              </a:rPr>
              <a:t>Future Continuous</a:t>
            </a:r>
            <a:endParaRPr lang="en-US" sz="2800" b="1" dirty="0">
              <a:solidFill>
                <a:srgbClr val="00B050"/>
              </a:solidFill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403293" y="1676400"/>
            <a:ext cx="8640188" cy="8382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70000"/>
              </a:lnSpc>
            </a:pPr>
            <a:r>
              <a:rPr lang="en-US" sz="4600" dirty="0" smtClean="0">
                <a:solidFill>
                  <a:srgbClr val="7030A0"/>
                </a:solidFill>
              </a:rPr>
              <a:t>1.</a:t>
            </a:r>
            <a:r>
              <a:rPr lang="en-US" sz="4600" dirty="0" smtClean="0">
                <a:solidFill>
                  <a:srgbClr val="00B0F0"/>
                </a:solidFill>
              </a:rPr>
              <a:t> </a:t>
            </a:r>
            <a:r>
              <a:rPr lang="en-US" sz="4600" dirty="0" smtClean="0">
                <a:solidFill>
                  <a:schemeClr val="accent6">
                    <a:lumMod val="50000"/>
                  </a:schemeClr>
                </a:solidFill>
              </a:rPr>
              <a:t>What time are you leaving school?</a:t>
            </a: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288587" y="2286000"/>
            <a:ext cx="8640188" cy="8382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70000"/>
              </a:lnSpc>
            </a:pPr>
            <a:r>
              <a:rPr lang="en-US" sz="4600" dirty="0" smtClean="0">
                <a:solidFill>
                  <a:schemeClr val="accent6">
                    <a:lumMod val="50000"/>
                  </a:schemeClr>
                </a:solidFill>
              </a:rPr>
              <a:t>=&gt; </a:t>
            </a:r>
            <a:r>
              <a:rPr lang="en-US" sz="4600" dirty="0" smtClean="0">
                <a:solidFill>
                  <a:srgbClr val="002060"/>
                </a:solidFill>
              </a:rPr>
              <a:t>What </a:t>
            </a:r>
            <a:r>
              <a:rPr lang="en-US" sz="4600" dirty="0" smtClean="0">
                <a:solidFill>
                  <a:srgbClr val="002060"/>
                </a:solidFill>
              </a:rPr>
              <a:t>time </a:t>
            </a:r>
            <a:r>
              <a:rPr lang="en-US" sz="4600" dirty="0" smtClean="0">
                <a:solidFill>
                  <a:srgbClr val="002060"/>
                </a:solidFill>
              </a:rPr>
              <a:t>will you be </a:t>
            </a:r>
            <a:r>
              <a:rPr lang="en-US" sz="4600" dirty="0" smtClean="0">
                <a:solidFill>
                  <a:srgbClr val="002060"/>
                </a:solidFill>
              </a:rPr>
              <a:t>leaving </a:t>
            </a:r>
            <a:r>
              <a:rPr lang="en-US" sz="4600" dirty="0" smtClean="0">
                <a:solidFill>
                  <a:srgbClr val="002060"/>
                </a:solidFill>
              </a:rPr>
              <a:t>school?</a:t>
            </a:r>
            <a:endParaRPr lang="en-US" sz="4600" dirty="0" smtClean="0">
              <a:solidFill>
                <a:srgbClr val="002060"/>
              </a:solidFill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403293" y="2971800"/>
            <a:ext cx="8640188" cy="8382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70000"/>
              </a:lnSpc>
            </a:pPr>
            <a:r>
              <a:rPr lang="en-US" sz="4600" dirty="0" smtClean="0">
                <a:solidFill>
                  <a:schemeClr val="accent6">
                    <a:lumMod val="50000"/>
                  </a:schemeClr>
                </a:solidFill>
              </a:rPr>
              <a:t>2</a:t>
            </a:r>
            <a:r>
              <a:rPr lang="en-US" sz="4600" dirty="0" smtClean="0">
                <a:solidFill>
                  <a:srgbClr val="00B050"/>
                </a:solidFill>
              </a:rPr>
              <a:t>. </a:t>
            </a:r>
            <a:r>
              <a:rPr lang="en-US" sz="4600" dirty="0" smtClean="0">
                <a:solidFill>
                  <a:schemeClr val="accent6">
                    <a:lumMod val="50000"/>
                  </a:schemeClr>
                </a:solidFill>
              </a:rPr>
              <a:t>Are </a:t>
            </a:r>
            <a:r>
              <a:rPr lang="en-US" sz="4600" dirty="0" smtClean="0">
                <a:solidFill>
                  <a:schemeClr val="accent6">
                    <a:lumMod val="50000"/>
                  </a:schemeClr>
                </a:solidFill>
              </a:rPr>
              <a:t>you going to </a:t>
            </a:r>
            <a:r>
              <a:rPr lang="en-US" sz="4600" dirty="0" smtClean="0">
                <a:solidFill>
                  <a:schemeClr val="accent6">
                    <a:lumMod val="50000"/>
                  </a:schemeClr>
                </a:solidFill>
              </a:rPr>
              <a:t>stay overnight</a:t>
            </a:r>
            <a:r>
              <a:rPr lang="en-US" sz="4600" dirty="0" smtClean="0">
                <a:solidFill>
                  <a:schemeClr val="accent6">
                    <a:lumMod val="50000"/>
                  </a:schemeClr>
                </a:solidFill>
              </a:rPr>
              <a:t>?</a:t>
            </a:r>
            <a:endParaRPr lang="en-US" sz="4600" dirty="0" smtClean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360897" y="3829456"/>
            <a:ext cx="8640188" cy="762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6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70000"/>
              </a:lnSpc>
            </a:pPr>
            <a:r>
              <a:rPr lang="en-US" sz="4600" dirty="0" smtClean="0">
                <a:solidFill>
                  <a:srgbClr val="002060"/>
                </a:solidFill>
              </a:rPr>
              <a:t>=&gt; </a:t>
            </a:r>
            <a:r>
              <a:rPr lang="en-US" sz="4600" dirty="0" smtClean="0">
                <a:solidFill>
                  <a:srgbClr val="002060"/>
                </a:solidFill>
              </a:rPr>
              <a:t>Will </a:t>
            </a:r>
            <a:r>
              <a:rPr lang="en-US" sz="4600" dirty="0" smtClean="0">
                <a:solidFill>
                  <a:srgbClr val="002060"/>
                </a:solidFill>
              </a:rPr>
              <a:t>you </a:t>
            </a:r>
            <a:r>
              <a:rPr lang="en-US" sz="4600" dirty="0" smtClean="0">
                <a:solidFill>
                  <a:srgbClr val="002060"/>
                </a:solidFill>
              </a:rPr>
              <a:t>be going </a:t>
            </a:r>
            <a:r>
              <a:rPr lang="en-US" sz="4600" dirty="0" smtClean="0">
                <a:solidFill>
                  <a:srgbClr val="002060"/>
                </a:solidFill>
              </a:rPr>
              <a:t>to </a:t>
            </a:r>
            <a:r>
              <a:rPr lang="en-US" sz="4600" dirty="0" smtClean="0">
                <a:solidFill>
                  <a:srgbClr val="002060"/>
                </a:solidFill>
              </a:rPr>
              <a:t>stay overnight?</a:t>
            </a:r>
            <a:endParaRPr lang="en-US" sz="4600" dirty="0" smtClean="0">
              <a:solidFill>
                <a:srgbClr val="002060"/>
              </a:solidFill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429233" y="4575243"/>
            <a:ext cx="8640188" cy="8382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70000"/>
              </a:lnSpc>
            </a:pPr>
            <a:r>
              <a:rPr lang="en-US" sz="4600" dirty="0" smtClean="0">
                <a:solidFill>
                  <a:schemeClr val="accent6">
                    <a:lumMod val="50000"/>
                  </a:schemeClr>
                </a:solidFill>
              </a:rPr>
              <a:t>3. What do you plan to do this evening?</a:t>
            </a: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360897" y="5334000"/>
            <a:ext cx="8640188" cy="8382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70000"/>
              </a:lnSpc>
            </a:pPr>
            <a:r>
              <a:rPr lang="en-US" sz="4600" dirty="0" smtClean="0">
                <a:solidFill>
                  <a:srgbClr val="002060"/>
                </a:solidFill>
              </a:rPr>
              <a:t>=&gt; What </a:t>
            </a:r>
            <a:r>
              <a:rPr lang="en-US" sz="4600" dirty="0" smtClean="0">
                <a:solidFill>
                  <a:srgbClr val="002060"/>
                </a:solidFill>
              </a:rPr>
              <a:t>will </a:t>
            </a:r>
            <a:r>
              <a:rPr lang="en-US" sz="4600" dirty="0" smtClean="0">
                <a:solidFill>
                  <a:srgbClr val="002060"/>
                </a:solidFill>
              </a:rPr>
              <a:t>you </a:t>
            </a:r>
            <a:r>
              <a:rPr lang="en-US" sz="4600" dirty="0" smtClean="0">
                <a:solidFill>
                  <a:srgbClr val="002060"/>
                </a:solidFill>
              </a:rPr>
              <a:t>be doing </a:t>
            </a:r>
            <a:r>
              <a:rPr lang="en-US" sz="4600" dirty="0" smtClean="0">
                <a:solidFill>
                  <a:srgbClr val="002060"/>
                </a:solidFill>
              </a:rPr>
              <a:t>this evening?</a:t>
            </a:r>
          </a:p>
        </p:txBody>
      </p:sp>
    </p:spTree>
    <p:extLst>
      <p:ext uri="{BB962C8B-B14F-4D97-AF65-F5344CB8AC3E}">
        <p14:creationId xmlns:p14="http://schemas.microsoft.com/office/powerpoint/2010/main" val="27064825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 txBox="1">
            <a:spLocks noGrp="1"/>
          </p:cNvSpPr>
          <p:nvPr>
            <p:ph type="title"/>
          </p:nvPr>
        </p:nvSpPr>
        <p:spPr>
          <a:xfrm>
            <a:off x="3352800" y="304800"/>
            <a:ext cx="3048000" cy="52322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7030A0"/>
                </a:solidFill>
              </a:rPr>
              <a:t>Future Perfect</a:t>
            </a:r>
            <a:endParaRPr lang="en-US" sz="2800" b="1" dirty="0">
              <a:solidFill>
                <a:srgbClr val="7030A0"/>
              </a:solidFill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45698" y="1143000"/>
            <a:ext cx="8385847" cy="914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200" b="1" dirty="0" smtClean="0">
                <a:solidFill>
                  <a:srgbClr val="002060"/>
                </a:solidFill>
              </a:rPr>
              <a:t>4.</a:t>
            </a:r>
            <a:r>
              <a:rPr lang="en-US" sz="3200" dirty="0" smtClean="0"/>
              <a:t> </a:t>
            </a:r>
            <a:r>
              <a:rPr lang="en-US" sz="3200" dirty="0" smtClean="0">
                <a:solidFill>
                  <a:schemeClr val="accent6">
                    <a:lumMod val="50000"/>
                  </a:schemeClr>
                </a:solidFill>
              </a:rPr>
              <a:t>By the end of the year</a:t>
            </a:r>
            <a:r>
              <a:rPr lang="en-US" sz="3200" dirty="0" smtClean="0"/>
              <a:t>, they </a:t>
            </a:r>
            <a:r>
              <a:rPr lang="en-US" sz="3200" b="1" i="1" dirty="0" smtClean="0">
                <a:solidFill>
                  <a:srgbClr val="7030A0"/>
                </a:solidFill>
              </a:rPr>
              <a:t>will have made </a:t>
            </a:r>
            <a:r>
              <a:rPr lang="en-US" sz="3200" dirty="0" smtClean="0"/>
              <a:t>their school better.  </a:t>
            </a:r>
            <a:endParaRPr lang="en-US" sz="3200" dirty="0"/>
          </a:p>
        </p:txBody>
      </p:sp>
      <p:cxnSp>
        <p:nvCxnSpPr>
          <p:cNvPr id="7" name="Straight Arrow Connector 6"/>
          <p:cNvCxnSpPr/>
          <p:nvPr/>
        </p:nvCxnSpPr>
        <p:spPr>
          <a:xfrm>
            <a:off x="5255834" y="1627762"/>
            <a:ext cx="2362200" cy="0"/>
          </a:xfrm>
          <a:prstGeom prst="straightConnector1">
            <a:avLst/>
          </a:prstGeom>
          <a:ln w="38100"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>
            <a:off x="1537051" y="2735142"/>
            <a:ext cx="6248400" cy="0"/>
          </a:xfrm>
          <a:prstGeom prst="straightConnector1">
            <a:avLst/>
          </a:prstGeom>
          <a:ln w="38100">
            <a:solidFill>
              <a:schemeClr val="accent6">
                <a:lumMod val="50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1838528" y="2523696"/>
            <a:ext cx="0" cy="543890"/>
          </a:xfrm>
          <a:prstGeom prst="line">
            <a:avLst/>
          </a:prstGeom>
          <a:ln w="34925">
            <a:solidFill>
              <a:srgbClr val="00B0F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>
            <a:off x="1838528" y="2987346"/>
            <a:ext cx="2693447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4089528" y="2050151"/>
            <a:ext cx="914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 </a:t>
            </a:r>
            <a:r>
              <a:rPr lang="en-US" sz="2800" i="1" dirty="0" smtClean="0">
                <a:solidFill>
                  <a:srgbClr val="0070C0"/>
                </a:solidFill>
              </a:rPr>
              <a:t>now</a:t>
            </a:r>
            <a:endParaRPr lang="en-US" sz="2800" i="1" dirty="0">
              <a:solidFill>
                <a:srgbClr val="0070C0"/>
              </a:solidFill>
            </a:endParaRPr>
          </a:p>
        </p:txBody>
      </p:sp>
      <p:cxnSp>
        <p:nvCxnSpPr>
          <p:cNvPr id="14" name="Straight Connector 13"/>
          <p:cNvCxnSpPr/>
          <p:nvPr/>
        </p:nvCxnSpPr>
        <p:spPr>
          <a:xfrm>
            <a:off x="4563894" y="2541173"/>
            <a:ext cx="0" cy="543890"/>
          </a:xfrm>
          <a:prstGeom prst="line">
            <a:avLst/>
          </a:prstGeom>
          <a:ln w="34925">
            <a:solidFill>
              <a:srgbClr val="00B0F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>
            <a:off x="1833664" y="4971142"/>
            <a:ext cx="5329136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Group 2"/>
          <p:cNvGrpSpPr/>
          <p:nvPr/>
        </p:nvGrpSpPr>
        <p:grpSpPr>
          <a:xfrm>
            <a:off x="1532187" y="4507001"/>
            <a:ext cx="6248400" cy="544381"/>
            <a:chOff x="1532187" y="4507001"/>
            <a:chExt cx="6248400" cy="544381"/>
          </a:xfrm>
        </p:grpSpPr>
        <p:grpSp>
          <p:nvGrpSpPr>
            <p:cNvPr id="2" name="Group 1"/>
            <p:cNvGrpSpPr/>
            <p:nvPr/>
          </p:nvGrpSpPr>
          <p:grpSpPr>
            <a:xfrm>
              <a:off x="1532187" y="4507492"/>
              <a:ext cx="6248400" cy="543890"/>
              <a:chOff x="1532187" y="4507492"/>
              <a:chExt cx="6248400" cy="543890"/>
            </a:xfrm>
          </p:grpSpPr>
          <p:cxnSp>
            <p:nvCxnSpPr>
              <p:cNvPr id="15" name="Straight Arrow Connector 14"/>
              <p:cNvCxnSpPr/>
              <p:nvPr/>
            </p:nvCxnSpPr>
            <p:spPr>
              <a:xfrm>
                <a:off x="1532187" y="4718938"/>
                <a:ext cx="6248400" cy="0"/>
              </a:xfrm>
              <a:prstGeom prst="straightConnector1">
                <a:avLst/>
              </a:prstGeom>
              <a:ln w="38100">
                <a:solidFill>
                  <a:srgbClr val="00B050"/>
                </a:solidFill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" name="Straight Connector 15"/>
              <p:cNvCxnSpPr/>
              <p:nvPr/>
            </p:nvCxnSpPr>
            <p:spPr>
              <a:xfrm>
                <a:off x="1833664" y="4507492"/>
                <a:ext cx="0" cy="543890"/>
              </a:xfrm>
              <a:prstGeom prst="line">
                <a:avLst/>
              </a:prstGeom>
              <a:ln w="34925">
                <a:solidFill>
                  <a:srgbClr val="00B0F0"/>
                </a:solidFill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20" name="Straight Connector 19"/>
            <p:cNvCxnSpPr/>
            <p:nvPr/>
          </p:nvCxnSpPr>
          <p:spPr>
            <a:xfrm>
              <a:off x="7162800" y="4507001"/>
              <a:ext cx="0" cy="543890"/>
            </a:xfrm>
            <a:prstGeom prst="line">
              <a:avLst/>
            </a:prstGeom>
            <a:ln w="34925">
              <a:solidFill>
                <a:srgbClr val="00B0F0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" name="TextBox 21"/>
          <p:cNvSpPr txBox="1"/>
          <p:nvPr/>
        </p:nvSpPr>
        <p:spPr>
          <a:xfrm>
            <a:off x="5627451" y="3983781"/>
            <a:ext cx="3352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 </a:t>
            </a:r>
            <a:r>
              <a:rPr lang="en-US" sz="2800" dirty="0" smtClean="0">
                <a:solidFill>
                  <a:schemeClr val="accent6">
                    <a:lumMod val="50000"/>
                  </a:schemeClr>
                </a:solidFill>
              </a:rPr>
              <a:t>the end of the year</a:t>
            </a:r>
            <a:endParaRPr lang="en-US" sz="28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367142" y="5077322"/>
            <a:ext cx="9427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 </a:t>
            </a:r>
            <a:r>
              <a:rPr lang="en-US" sz="2800" i="1" dirty="0" smtClean="0">
                <a:solidFill>
                  <a:srgbClr val="0070C0"/>
                </a:solidFill>
              </a:rPr>
              <a:t>past</a:t>
            </a:r>
            <a:endParaRPr lang="en-US" sz="2800" i="1" dirty="0">
              <a:solidFill>
                <a:srgbClr val="0070C0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778500" y="3236068"/>
            <a:ext cx="59517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 They </a:t>
            </a:r>
            <a:r>
              <a:rPr lang="en-US" sz="2800" b="1" dirty="0" smtClean="0">
                <a:solidFill>
                  <a:srgbClr val="FF0000"/>
                </a:solidFill>
              </a:rPr>
              <a:t>have made </a:t>
            </a:r>
            <a:r>
              <a:rPr lang="en-US" sz="2800" dirty="0" smtClean="0"/>
              <a:t>the school better. </a:t>
            </a:r>
            <a:endParaRPr lang="en-US" sz="2800" dirty="0"/>
          </a:p>
        </p:txBody>
      </p:sp>
      <p:sp>
        <p:nvSpPr>
          <p:cNvPr id="26" name="TextBox 25"/>
          <p:cNvSpPr txBox="1"/>
          <p:nvPr/>
        </p:nvSpPr>
        <p:spPr>
          <a:xfrm>
            <a:off x="1833664" y="5600542"/>
            <a:ext cx="64721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 They </a:t>
            </a:r>
            <a:r>
              <a:rPr lang="en-US" sz="2800" b="1" dirty="0" smtClean="0">
                <a:solidFill>
                  <a:srgbClr val="FF0000"/>
                </a:solidFill>
              </a:rPr>
              <a:t>will</a:t>
            </a:r>
            <a:r>
              <a:rPr lang="en-US" sz="2800" dirty="0" smtClean="0"/>
              <a:t> </a:t>
            </a:r>
            <a:r>
              <a:rPr lang="en-US" sz="2800" b="1" dirty="0" smtClean="0">
                <a:solidFill>
                  <a:srgbClr val="FF0000"/>
                </a:solidFill>
              </a:rPr>
              <a:t>have made </a:t>
            </a:r>
            <a:r>
              <a:rPr lang="en-US" sz="2800" dirty="0" smtClean="0"/>
              <a:t>the school better. </a:t>
            </a:r>
            <a:endParaRPr lang="en-US" sz="2800" dirty="0"/>
          </a:p>
        </p:txBody>
      </p:sp>
      <p:cxnSp>
        <p:nvCxnSpPr>
          <p:cNvPr id="28" name="Straight Arrow Connector 27"/>
          <p:cNvCxnSpPr/>
          <p:nvPr/>
        </p:nvCxnSpPr>
        <p:spPr>
          <a:xfrm>
            <a:off x="1838528" y="3236068"/>
            <a:ext cx="0" cy="1107332"/>
          </a:xfrm>
          <a:prstGeom prst="straightConnector1">
            <a:avLst/>
          </a:prstGeom>
          <a:ln w="127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28"/>
          <p:cNvSpPr txBox="1"/>
          <p:nvPr/>
        </p:nvSpPr>
        <p:spPr>
          <a:xfrm>
            <a:off x="3821410" y="5077322"/>
            <a:ext cx="14344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 </a:t>
            </a:r>
            <a:r>
              <a:rPr lang="en-US" sz="2800" i="1" dirty="0" smtClean="0">
                <a:solidFill>
                  <a:srgbClr val="0070C0"/>
                </a:solidFill>
              </a:rPr>
              <a:t>present</a:t>
            </a:r>
            <a:endParaRPr lang="en-US" sz="2800" i="1" dirty="0">
              <a:solidFill>
                <a:srgbClr val="0070C0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6586639" y="5083291"/>
            <a:ext cx="11988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 </a:t>
            </a:r>
            <a:r>
              <a:rPr lang="en-US" sz="2800" i="1" dirty="0" smtClean="0">
                <a:solidFill>
                  <a:srgbClr val="0070C0"/>
                </a:solidFill>
              </a:rPr>
              <a:t>future</a:t>
            </a:r>
            <a:endParaRPr lang="en-US" sz="2800" i="1" dirty="0">
              <a:solidFill>
                <a:srgbClr val="0070C0"/>
              </a:solidFill>
            </a:endParaRPr>
          </a:p>
        </p:txBody>
      </p:sp>
      <p:sp>
        <p:nvSpPr>
          <p:cNvPr id="31" name="Title 1"/>
          <p:cNvSpPr txBox="1">
            <a:spLocks/>
          </p:cNvSpPr>
          <p:nvPr/>
        </p:nvSpPr>
        <p:spPr>
          <a:xfrm>
            <a:off x="73769" y="5986154"/>
            <a:ext cx="8980250" cy="8866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200" dirty="0" smtClean="0"/>
              <a:t>=&gt; to talk about </a:t>
            </a:r>
            <a:r>
              <a:rPr lang="en-US" sz="3200" b="1" dirty="0" smtClean="0">
                <a:solidFill>
                  <a:srgbClr val="00B050"/>
                </a:solidFill>
              </a:rPr>
              <a:t>a completed action </a:t>
            </a:r>
            <a:r>
              <a:rPr lang="en-US" sz="3200" b="1" dirty="0" smtClean="0">
                <a:solidFill>
                  <a:srgbClr val="7030A0"/>
                </a:solidFill>
              </a:rPr>
              <a:t>in the future</a:t>
            </a:r>
            <a:endParaRPr lang="en-US" sz="3200" b="1" dirty="0">
              <a:solidFill>
                <a:srgbClr val="7030A0"/>
              </a:solidFill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5021094" y="1634832"/>
            <a:ext cx="31290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</a:rPr>
              <a:t>will have + V-3/ -</a:t>
            </a:r>
            <a:r>
              <a:rPr lang="en-US" sz="2800" b="1" dirty="0" err="1" smtClean="0">
                <a:solidFill>
                  <a:srgbClr val="FF0000"/>
                </a:solidFill>
              </a:rPr>
              <a:t>ed</a:t>
            </a:r>
            <a:endParaRPr lang="en-US" sz="2800" b="1" dirty="0">
              <a:solidFill>
                <a:srgbClr val="FF0000"/>
              </a:solidFill>
            </a:endParaRPr>
          </a:p>
        </p:txBody>
      </p:sp>
      <p:cxnSp>
        <p:nvCxnSpPr>
          <p:cNvPr id="33" name="Straight Arrow Connector 32"/>
          <p:cNvCxnSpPr/>
          <p:nvPr/>
        </p:nvCxnSpPr>
        <p:spPr>
          <a:xfrm>
            <a:off x="4498232" y="1603443"/>
            <a:ext cx="533400" cy="0"/>
          </a:xfrm>
          <a:prstGeom prst="straightConnector1">
            <a:avLst/>
          </a:prstGeom>
          <a:ln w="38100"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Box 35"/>
          <p:cNvSpPr txBox="1"/>
          <p:nvPr/>
        </p:nvSpPr>
        <p:spPr>
          <a:xfrm>
            <a:off x="4373394" y="1627762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</a:rPr>
              <a:t>S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1110372" y="2060058"/>
            <a:ext cx="14563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 </a:t>
            </a:r>
            <a:r>
              <a:rPr lang="en-US" sz="2800" i="1" dirty="0" smtClean="0">
                <a:solidFill>
                  <a:srgbClr val="0070C0"/>
                </a:solidFill>
              </a:rPr>
              <a:t>started</a:t>
            </a:r>
            <a:endParaRPr lang="en-US" sz="2800" i="1" dirty="0">
              <a:solidFill>
                <a:srgbClr val="0070C0"/>
              </a:solidFill>
            </a:endParaRPr>
          </a:p>
        </p:txBody>
      </p:sp>
      <p:sp>
        <p:nvSpPr>
          <p:cNvPr id="12" name="Multiply 11"/>
          <p:cNvSpPr/>
          <p:nvPr/>
        </p:nvSpPr>
        <p:spPr>
          <a:xfrm>
            <a:off x="4348122" y="2541173"/>
            <a:ext cx="381000" cy="381000"/>
          </a:xfrm>
          <a:prstGeom prst="mathMultiply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/>
          <p:cNvSpPr txBox="1"/>
          <p:nvPr/>
        </p:nvSpPr>
        <p:spPr>
          <a:xfrm>
            <a:off x="4106694" y="4081790"/>
            <a:ext cx="914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 </a:t>
            </a:r>
            <a:r>
              <a:rPr lang="en-US" sz="2800" i="1" dirty="0" smtClean="0">
                <a:solidFill>
                  <a:srgbClr val="0070C0"/>
                </a:solidFill>
              </a:rPr>
              <a:t>now</a:t>
            </a:r>
            <a:endParaRPr lang="en-US" sz="2800" i="1" dirty="0">
              <a:solidFill>
                <a:srgbClr val="0070C0"/>
              </a:solidFill>
            </a:endParaRPr>
          </a:p>
        </p:txBody>
      </p:sp>
      <p:sp>
        <p:nvSpPr>
          <p:cNvPr id="18" name="Multiply 17"/>
          <p:cNvSpPr/>
          <p:nvPr/>
        </p:nvSpPr>
        <p:spPr>
          <a:xfrm>
            <a:off x="4373394" y="4507492"/>
            <a:ext cx="381000" cy="381000"/>
          </a:xfrm>
          <a:prstGeom prst="mathMultiply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09858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3" grpId="0"/>
      <p:bldP spid="22" grpId="0"/>
      <p:bldP spid="24" grpId="0"/>
      <p:bldP spid="25" grpId="0"/>
      <p:bldP spid="26" grpId="0"/>
      <p:bldP spid="29" grpId="0"/>
      <p:bldP spid="30" grpId="0"/>
      <p:bldP spid="31" grpId="0"/>
      <p:bldP spid="32" grpId="0"/>
      <p:bldP spid="36" grpId="0"/>
      <p:bldP spid="34" grpId="0"/>
      <p:bldP spid="12" grpId="0" animBg="1"/>
      <p:bldP spid="19" grpId="0"/>
      <p:bldP spid="1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 txBox="1">
            <a:spLocks/>
          </p:cNvSpPr>
          <p:nvPr/>
        </p:nvSpPr>
        <p:spPr>
          <a:xfrm>
            <a:off x="2464907" y="75616"/>
            <a:ext cx="4267200" cy="52322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vert="horz" wrap="square" lIns="91440" tIns="45720" rIns="91440" bIns="4572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b="1" dirty="0" smtClean="0">
                <a:solidFill>
                  <a:schemeClr val="accent6">
                    <a:lumMod val="75000"/>
                  </a:schemeClr>
                </a:solidFill>
              </a:rPr>
              <a:t>Future Perfect Continuous </a:t>
            </a:r>
            <a:endParaRPr lang="en-US" sz="28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64306" y="584244"/>
            <a:ext cx="8953234" cy="82594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200" dirty="0" smtClean="0"/>
              <a:t>5. </a:t>
            </a:r>
            <a:r>
              <a:rPr lang="en-US" sz="3200" dirty="0" smtClean="0">
                <a:solidFill>
                  <a:schemeClr val="accent6">
                    <a:lumMod val="50000"/>
                  </a:schemeClr>
                </a:solidFill>
              </a:rPr>
              <a:t>By the end of this week</a:t>
            </a:r>
            <a:r>
              <a:rPr lang="en-US" sz="3200" dirty="0" smtClean="0"/>
              <a:t>, they </a:t>
            </a:r>
            <a:r>
              <a:rPr lang="en-US" sz="3200" b="1" dirty="0" smtClean="0">
                <a:solidFill>
                  <a:srgbClr val="7030A0"/>
                </a:solidFill>
              </a:rPr>
              <a:t>will have been running</a:t>
            </a:r>
            <a:endParaRPr lang="en-US" sz="3200" b="1" dirty="0">
              <a:solidFill>
                <a:srgbClr val="7030A0"/>
              </a:solidFill>
            </a:endParaRPr>
          </a:p>
        </p:txBody>
      </p:sp>
      <p:cxnSp>
        <p:nvCxnSpPr>
          <p:cNvPr id="6" name="Straight Arrow Connector 5"/>
          <p:cNvCxnSpPr/>
          <p:nvPr/>
        </p:nvCxnSpPr>
        <p:spPr>
          <a:xfrm>
            <a:off x="5187609" y="1225685"/>
            <a:ext cx="3378072" cy="0"/>
          </a:xfrm>
          <a:prstGeom prst="straightConnector1">
            <a:avLst/>
          </a:prstGeom>
          <a:ln w="38100"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>
            <a:off x="1701530" y="3275563"/>
            <a:ext cx="6248400" cy="0"/>
          </a:xfrm>
          <a:prstGeom prst="straightConnector1">
            <a:avLst/>
          </a:prstGeom>
          <a:ln w="38100">
            <a:solidFill>
              <a:schemeClr val="accent6">
                <a:lumMod val="50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>
            <a:off x="1825639" y="3505200"/>
            <a:ext cx="5314544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Multiply 9"/>
          <p:cNvSpPr/>
          <p:nvPr/>
        </p:nvSpPr>
        <p:spPr>
          <a:xfrm>
            <a:off x="4330288" y="3093494"/>
            <a:ext cx="381000" cy="381000"/>
          </a:xfrm>
          <a:prstGeom prst="mathMultiply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64306" y="1866137"/>
            <a:ext cx="71147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 the new school council </a:t>
            </a:r>
            <a:r>
              <a:rPr lang="en-US" sz="2800" dirty="0" smtClean="0">
                <a:solidFill>
                  <a:srgbClr val="7030A0"/>
                </a:solidFill>
              </a:rPr>
              <a:t>for a whole term.</a:t>
            </a:r>
            <a:endParaRPr lang="en-US" sz="2800" dirty="0">
              <a:solidFill>
                <a:srgbClr val="7030A0"/>
              </a:solidFill>
            </a:endParaRPr>
          </a:p>
        </p:txBody>
      </p:sp>
      <p:cxnSp>
        <p:nvCxnSpPr>
          <p:cNvPr id="15" name="Straight Arrow Connector 14"/>
          <p:cNvCxnSpPr/>
          <p:nvPr/>
        </p:nvCxnSpPr>
        <p:spPr>
          <a:xfrm>
            <a:off x="1833664" y="5334000"/>
            <a:ext cx="5329136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4147661" y="4343400"/>
            <a:ext cx="914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 now</a:t>
            </a:r>
            <a:endParaRPr lang="en-US" sz="2800" dirty="0"/>
          </a:p>
        </p:txBody>
      </p:sp>
      <p:grpSp>
        <p:nvGrpSpPr>
          <p:cNvPr id="12" name="Group 11"/>
          <p:cNvGrpSpPr/>
          <p:nvPr/>
        </p:nvGrpSpPr>
        <p:grpSpPr>
          <a:xfrm>
            <a:off x="1570287" y="4904378"/>
            <a:ext cx="6248400" cy="555239"/>
            <a:chOff x="1532187" y="4877143"/>
            <a:chExt cx="6248400" cy="555239"/>
          </a:xfrm>
        </p:grpSpPr>
        <p:cxnSp>
          <p:nvCxnSpPr>
            <p:cNvPr id="13" name="Straight Arrow Connector 12"/>
            <p:cNvCxnSpPr/>
            <p:nvPr/>
          </p:nvCxnSpPr>
          <p:spPr>
            <a:xfrm>
              <a:off x="1532187" y="5081097"/>
              <a:ext cx="6248400" cy="0"/>
            </a:xfrm>
            <a:prstGeom prst="straightConnector1">
              <a:avLst/>
            </a:prstGeom>
            <a:ln w="38100">
              <a:solidFill>
                <a:srgbClr val="FFC000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" name="Group 2"/>
            <p:cNvGrpSpPr/>
            <p:nvPr/>
          </p:nvGrpSpPr>
          <p:grpSpPr>
            <a:xfrm>
              <a:off x="1833664" y="4877143"/>
              <a:ext cx="5345349" cy="555239"/>
              <a:chOff x="1833664" y="4877143"/>
              <a:chExt cx="5345349" cy="555239"/>
            </a:xfrm>
          </p:grpSpPr>
          <p:cxnSp>
            <p:nvCxnSpPr>
              <p:cNvPr id="14" name="Straight Connector 13"/>
              <p:cNvCxnSpPr/>
              <p:nvPr/>
            </p:nvCxnSpPr>
            <p:spPr>
              <a:xfrm>
                <a:off x="1833664" y="4888492"/>
                <a:ext cx="0" cy="543890"/>
              </a:xfrm>
              <a:prstGeom prst="line">
                <a:avLst/>
              </a:prstGeom>
              <a:ln w="34925">
                <a:solidFill>
                  <a:srgbClr val="00B0F0"/>
                </a:solidFill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Straight Connector 17"/>
              <p:cNvCxnSpPr/>
              <p:nvPr/>
            </p:nvCxnSpPr>
            <p:spPr>
              <a:xfrm>
                <a:off x="7179013" y="4877143"/>
                <a:ext cx="0" cy="543890"/>
              </a:xfrm>
              <a:prstGeom prst="line">
                <a:avLst/>
              </a:prstGeom>
              <a:ln w="34925">
                <a:solidFill>
                  <a:srgbClr val="00B0F0"/>
                </a:solidFill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19" name="TextBox 18"/>
          <p:cNvSpPr txBox="1"/>
          <p:nvPr/>
        </p:nvSpPr>
        <p:spPr>
          <a:xfrm>
            <a:off x="5664740" y="4363183"/>
            <a:ext cx="3352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 the end of this week</a:t>
            </a:r>
            <a:endParaRPr lang="en-US" sz="2800" dirty="0"/>
          </a:p>
        </p:txBody>
      </p:sp>
      <p:sp>
        <p:nvSpPr>
          <p:cNvPr id="20" name="TextBox 19"/>
          <p:cNvSpPr txBox="1"/>
          <p:nvPr/>
        </p:nvSpPr>
        <p:spPr>
          <a:xfrm>
            <a:off x="1362278" y="5486400"/>
            <a:ext cx="9427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 </a:t>
            </a:r>
            <a:r>
              <a:rPr lang="en-US" sz="2800" i="1" dirty="0" smtClean="0">
                <a:solidFill>
                  <a:srgbClr val="0070C0"/>
                </a:solidFill>
              </a:rPr>
              <a:t>past</a:t>
            </a:r>
            <a:endParaRPr lang="en-US" sz="2800" i="1" dirty="0">
              <a:solidFill>
                <a:srgbClr val="0070C0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2653139" y="6096000"/>
            <a:ext cx="62979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 They </a:t>
            </a:r>
            <a:r>
              <a:rPr lang="en-US" sz="2800" b="1" dirty="0" smtClean="0">
                <a:solidFill>
                  <a:srgbClr val="FF0000"/>
                </a:solidFill>
              </a:rPr>
              <a:t>will</a:t>
            </a:r>
            <a:r>
              <a:rPr lang="en-US" sz="2800" dirty="0" smtClean="0"/>
              <a:t> </a:t>
            </a:r>
            <a:r>
              <a:rPr lang="en-US" sz="2800" b="1" dirty="0" smtClean="0">
                <a:solidFill>
                  <a:srgbClr val="FF0000"/>
                </a:solidFill>
              </a:rPr>
              <a:t>be running </a:t>
            </a:r>
            <a:r>
              <a:rPr lang="en-US" sz="2800" dirty="0" smtClean="0"/>
              <a:t>the school council.</a:t>
            </a:r>
            <a:endParaRPr lang="en-US" sz="2800" dirty="0"/>
          </a:p>
        </p:txBody>
      </p:sp>
      <p:sp>
        <p:nvSpPr>
          <p:cNvPr id="24" name="TextBox 23"/>
          <p:cNvSpPr txBox="1"/>
          <p:nvPr/>
        </p:nvSpPr>
        <p:spPr>
          <a:xfrm>
            <a:off x="3803576" y="5472397"/>
            <a:ext cx="14344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 </a:t>
            </a:r>
            <a:r>
              <a:rPr lang="en-US" sz="2800" i="1" dirty="0" smtClean="0">
                <a:solidFill>
                  <a:srgbClr val="0070C0"/>
                </a:solidFill>
              </a:rPr>
              <a:t>present</a:t>
            </a:r>
            <a:endParaRPr lang="en-US" sz="2800" i="1" dirty="0">
              <a:solidFill>
                <a:srgbClr val="0070C0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6667500" y="5486400"/>
            <a:ext cx="11988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 </a:t>
            </a:r>
            <a:r>
              <a:rPr lang="en-US" sz="2800" i="1" dirty="0" smtClean="0">
                <a:solidFill>
                  <a:srgbClr val="0070C0"/>
                </a:solidFill>
              </a:rPr>
              <a:t>future</a:t>
            </a:r>
            <a:endParaRPr lang="en-US" sz="2800" i="1" dirty="0">
              <a:solidFill>
                <a:srgbClr val="0070C0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5009745" y="1225685"/>
            <a:ext cx="3733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</a:rPr>
              <a:t>will have been + V- </a:t>
            </a:r>
            <a:r>
              <a:rPr lang="en-US" sz="2800" b="1" dirty="0" err="1" smtClean="0">
                <a:solidFill>
                  <a:srgbClr val="FF0000"/>
                </a:solidFill>
              </a:rPr>
              <a:t>ing</a:t>
            </a:r>
            <a:endParaRPr lang="en-US" sz="2800" b="1" dirty="0">
              <a:solidFill>
                <a:srgbClr val="FF0000"/>
              </a:solidFill>
            </a:endParaRPr>
          </a:p>
        </p:txBody>
      </p:sp>
      <p:cxnSp>
        <p:nvCxnSpPr>
          <p:cNvPr id="28" name="Straight Arrow Connector 27"/>
          <p:cNvCxnSpPr/>
          <p:nvPr/>
        </p:nvCxnSpPr>
        <p:spPr>
          <a:xfrm>
            <a:off x="4482911" y="1219200"/>
            <a:ext cx="533400" cy="0"/>
          </a:xfrm>
          <a:prstGeom prst="straightConnector1">
            <a:avLst/>
          </a:prstGeom>
          <a:ln w="38100"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28"/>
          <p:cNvSpPr txBox="1"/>
          <p:nvPr/>
        </p:nvSpPr>
        <p:spPr>
          <a:xfrm>
            <a:off x="4460567" y="1225685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</a:rPr>
              <a:t>S</a:t>
            </a:r>
            <a:endParaRPr lang="en-US" sz="2800" b="1" dirty="0">
              <a:solidFill>
                <a:srgbClr val="FF0000"/>
              </a:solidFill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1825639" y="3113710"/>
            <a:ext cx="5314544" cy="543890"/>
            <a:chOff x="1825639" y="3113710"/>
            <a:chExt cx="5314544" cy="543890"/>
          </a:xfrm>
        </p:grpSpPr>
        <p:cxnSp>
          <p:nvCxnSpPr>
            <p:cNvPr id="8" name="Straight Connector 7"/>
            <p:cNvCxnSpPr/>
            <p:nvPr/>
          </p:nvCxnSpPr>
          <p:spPr>
            <a:xfrm>
              <a:off x="1825639" y="3113710"/>
              <a:ext cx="0" cy="543890"/>
            </a:xfrm>
            <a:prstGeom prst="line">
              <a:avLst/>
            </a:prstGeom>
            <a:ln w="34925">
              <a:solidFill>
                <a:srgbClr val="00B0F0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7140183" y="3113710"/>
              <a:ext cx="0" cy="543890"/>
            </a:xfrm>
            <a:prstGeom prst="line">
              <a:avLst/>
            </a:prstGeom>
            <a:ln w="34925">
              <a:solidFill>
                <a:srgbClr val="00B0F0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4" name="TextBox 33"/>
          <p:cNvSpPr txBox="1"/>
          <p:nvPr/>
        </p:nvSpPr>
        <p:spPr>
          <a:xfrm>
            <a:off x="526104" y="3657600"/>
            <a:ext cx="86754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 They </a:t>
            </a:r>
            <a:r>
              <a:rPr lang="en-US" sz="2800" b="1" dirty="0" smtClean="0">
                <a:solidFill>
                  <a:srgbClr val="FF0000"/>
                </a:solidFill>
              </a:rPr>
              <a:t>will</a:t>
            </a:r>
            <a:r>
              <a:rPr lang="en-US" sz="2800" dirty="0" smtClean="0"/>
              <a:t> </a:t>
            </a:r>
            <a:r>
              <a:rPr lang="en-US" sz="2800" b="1" dirty="0" smtClean="0">
                <a:solidFill>
                  <a:srgbClr val="FF0000"/>
                </a:solidFill>
              </a:rPr>
              <a:t>have run </a:t>
            </a:r>
            <a:r>
              <a:rPr lang="en-US" sz="2800" dirty="0" smtClean="0"/>
              <a:t>the school council </a:t>
            </a:r>
            <a:r>
              <a:rPr lang="en-US" sz="2800" i="1" dirty="0" smtClean="0">
                <a:solidFill>
                  <a:srgbClr val="7030A0"/>
                </a:solidFill>
              </a:rPr>
              <a:t>for a whole term </a:t>
            </a:r>
            <a:endParaRPr lang="en-US" sz="2800" i="1" dirty="0">
              <a:solidFill>
                <a:srgbClr val="7030A0"/>
              </a:solidFill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6104187" y="2425657"/>
            <a:ext cx="3352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 </a:t>
            </a:r>
            <a:r>
              <a:rPr lang="en-US" sz="2800" dirty="0" smtClean="0">
                <a:solidFill>
                  <a:srgbClr val="0070C0"/>
                </a:solidFill>
              </a:rPr>
              <a:t>the end of this week</a:t>
            </a:r>
            <a:endParaRPr lang="en-US" sz="2800" dirty="0">
              <a:solidFill>
                <a:srgbClr val="0070C0"/>
              </a:solidFill>
            </a:endParaRPr>
          </a:p>
        </p:txBody>
      </p:sp>
      <p:sp>
        <p:nvSpPr>
          <p:cNvPr id="38" name="Curved Down Arrow 37"/>
          <p:cNvSpPr/>
          <p:nvPr/>
        </p:nvSpPr>
        <p:spPr>
          <a:xfrm>
            <a:off x="1905000" y="2687266"/>
            <a:ext cx="5235183" cy="426443"/>
          </a:xfrm>
          <a:prstGeom prst="curvedDown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1098901" y="2554288"/>
            <a:ext cx="9427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 </a:t>
            </a:r>
            <a:r>
              <a:rPr lang="en-US" sz="2800" i="1" dirty="0" smtClean="0">
                <a:solidFill>
                  <a:srgbClr val="0070C0"/>
                </a:solidFill>
              </a:rPr>
              <a:t>past</a:t>
            </a:r>
            <a:endParaRPr lang="en-US" sz="2800" i="1" dirty="0">
              <a:solidFill>
                <a:srgbClr val="0070C0"/>
              </a:solidFill>
            </a:endParaRPr>
          </a:p>
        </p:txBody>
      </p:sp>
      <p:sp>
        <p:nvSpPr>
          <p:cNvPr id="16" name="Multiply 15"/>
          <p:cNvSpPr/>
          <p:nvPr/>
        </p:nvSpPr>
        <p:spPr>
          <a:xfrm>
            <a:off x="4373394" y="4886403"/>
            <a:ext cx="381000" cy="381000"/>
          </a:xfrm>
          <a:prstGeom prst="mathMultiply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23214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0" grpId="0" animBg="1"/>
      <p:bldP spid="17" grpId="0"/>
      <p:bldP spid="19" grpId="0"/>
      <p:bldP spid="20" grpId="0"/>
      <p:bldP spid="22" grpId="0"/>
      <p:bldP spid="24" grpId="0"/>
      <p:bldP spid="25" grpId="0"/>
      <p:bldP spid="27" grpId="0"/>
      <p:bldP spid="29" grpId="0"/>
      <p:bldP spid="34" grpId="0"/>
      <p:bldP spid="35" grpId="0"/>
      <p:bldP spid="38" grpId="0" animBg="1"/>
      <p:bldP spid="30" grpId="0"/>
      <p:bldP spid="1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 txBox="1">
            <a:spLocks noGrp="1"/>
          </p:cNvSpPr>
          <p:nvPr>
            <p:ph type="title"/>
          </p:nvPr>
        </p:nvSpPr>
        <p:spPr>
          <a:xfrm>
            <a:off x="2514600" y="152400"/>
            <a:ext cx="4343400" cy="52322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vert="horz" wrap="square" lIns="91440" tIns="45720" rIns="91440" bIns="4572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b="1" dirty="0" smtClean="0">
                <a:solidFill>
                  <a:srgbClr val="00B0F0"/>
                </a:solidFill>
              </a:rPr>
              <a:t>Future Perfect Continuous </a:t>
            </a:r>
            <a:endParaRPr lang="en-US" sz="2800" b="1" dirty="0">
              <a:solidFill>
                <a:srgbClr val="00B0F0"/>
              </a:solidFill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81000" y="4419600"/>
            <a:ext cx="8229600" cy="106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200" dirty="0" smtClean="0"/>
              <a:t>=&gt; to say </a:t>
            </a:r>
            <a:r>
              <a:rPr lang="en-US" sz="3200" dirty="0" smtClean="0">
                <a:solidFill>
                  <a:srgbClr val="00B0F0"/>
                </a:solidFill>
              </a:rPr>
              <a:t>how long </a:t>
            </a:r>
            <a:r>
              <a:rPr lang="en-US" sz="3200" i="1" dirty="0" smtClean="0">
                <a:solidFill>
                  <a:srgbClr val="00B050"/>
                </a:solidFill>
              </a:rPr>
              <a:t>an action will have been in progress</a:t>
            </a:r>
            <a:r>
              <a:rPr lang="en-US" sz="3200" dirty="0" smtClean="0"/>
              <a:t> </a:t>
            </a:r>
            <a:r>
              <a:rPr lang="en-US" sz="3200" dirty="0" smtClean="0">
                <a:solidFill>
                  <a:srgbClr val="7030A0"/>
                </a:solidFill>
              </a:rPr>
              <a:t>in the future</a:t>
            </a:r>
            <a:r>
              <a:rPr lang="en-US" sz="3200" dirty="0"/>
              <a:t> </a:t>
            </a:r>
            <a:r>
              <a:rPr lang="en-US" sz="3200" dirty="0" smtClean="0"/>
              <a:t>=&gt; usually used with </a:t>
            </a:r>
            <a:r>
              <a:rPr lang="en-US" sz="3200" i="1" dirty="0" smtClean="0">
                <a:solidFill>
                  <a:schemeClr val="accent6">
                    <a:lumMod val="50000"/>
                  </a:schemeClr>
                </a:solidFill>
              </a:rPr>
              <a:t>for + a period of time</a:t>
            </a:r>
            <a:r>
              <a:rPr lang="en-US" sz="3200" dirty="0" smtClean="0"/>
              <a:t>.</a:t>
            </a:r>
            <a:endParaRPr lang="en-US" sz="3200" dirty="0"/>
          </a:p>
        </p:txBody>
      </p:sp>
      <p:cxnSp>
        <p:nvCxnSpPr>
          <p:cNvPr id="6" name="Straight Arrow Connector 5"/>
          <p:cNvCxnSpPr/>
          <p:nvPr/>
        </p:nvCxnSpPr>
        <p:spPr>
          <a:xfrm>
            <a:off x="1091930" y="2112297"/>
            <a:ext cx="6248400" cy="0"/>
          </a:xfrm>
          <a:prstGeom prst="straightConnector1">
            <a:avLst/>
          </a:prstGeom>
          <a:ln w="38100">
            <a:solidFill>
              <a:schemeClr val="accent6">
                <a:lumMod val="50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>
            <a:off x="1216039" y="2341934"/>
            <a:ext cx="5314544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Multiply 7"/>
          <p:cNvSpPr/>
          <p:nvPr/>
        </p:nvSpPr>
        <p:spPr>
          <a:xfrm>
            <a:off x="3720688" y="1930228"/>
            <a:ext cx="381000" cy="381000"/>
          </a:xfrm>
          <a:prstGeom prst="mathMultiply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Curved Down Arrow 8"/>
          <p:cNvSpPr/>
          <p:nvPr/>
        </p:nvSpPr>
        <p:spPr>
          <a:xfrm>
            <a:off x="1295400" y="1524000"/>
            <a:ext cx="5235183" cy="426443"/>
          </a:xfrm>
          <a:prstGeom prst="curvedDown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89301" y="1391022"/>
            <a:ext cx="9427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 </a:t>
            </a:r>
            <a:r>
              <a:rPr lang="en-US" sz="2800" i="1" dirty="0" smtClean="0">
                <a:solidFill>
                  <a:srgbClr val="0070C0"/>
                </a:solidFill>
              </a:rPr>
              <a:t>past</a:t>
            </a:r>
            <a:endParaRPr lang="en-US" sz="2800" i="1" dirty="0">
              <a:solidFill>
                <a:srgbClr val="0070C0"/>
              </a:solidFill>
            </a:endParaRPr>
          </a:p>
        </p:txBody>
      </p:sp>
      <p:grpSp>
        <p:nvGrpSpPr>
          <p:cNvPr id="20" name="Group 19"/>
          <p:cNvGrpSpPr/>
          <p:nvPr/>
        </p:nvGrpSpPr>
        <p:grpSpPr>
          <a:xfrm>
            <a:off x="1216039" y="1840352"/>
            <a:ext cx="5314544" cy="826648"/>
            <a:chOff x="1216039" y="1840352"/>
            <a:chExt cx="5314544" cy="826648"/>
          </a:xfrm>
        </p:grpSpPr>
        <p:cxnSp>
          <p:nvCxnSpPr>
            <p:cNvPr id="11" name="Straight Connector 10"/>
            <p:cNvCxnSpPr/>
            <p:nvPr/>
          </p:nvCxnSpPr>
          <p:spPr>
            <a:xfrm>
              <a:off x="1216039" y="1840352"/>
              <a:ext cx="0" cy="750448"/>
            </a:xfrm>
            <a:prstGeom prst="line">
              <a:avLst/>
            </a:prstGeom>
            <a:ln w="34925">
              <a:solidFill>
                <a:srgbClr val="00B0F0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6530583" y="1840352"/>
              <a:ext cx="0" cy="826648"/>
            </a:xfrm>
            <a:prstGeom prst="line">
              <a:avLst/>
            </a:prstGeom>
            <a:ln w="34925">
              <a:solidFill>
                <a:srgbClr val="00B05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TextBox 13"/>
          <p:cNvSpPr txBox="1"/>
          <p:nvPr/>
        </p:nvSpPr>
        <p:spPr>
          <a:xfrm>
            <a:off x="5663930" y="1236926"/>
            <a:ext cx="3352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 </a:t>
            </a:r>
            <a:r>
              <a:rPr lang="en-US" sz="2800" dirty="0" smtClean="0">
                <a:solidFill>
                  <a:schemeClr val="accent6">
                    <a:lumMod val="50000"/>
                  </a:schemeClr>
                </a:solidFill>
              </a:rPr>
              <a:t>the end of this week</a:t>
            </a:r>
            <a:endParaRPr lang="en-US" sz="28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658553" y="2574587"/>
            <a:ext cx="53581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 …</a:t>
            </a:r>
            <a:r>
              <a:rPr lang="en-US" sz="2800" b="1" i="1" dirty="0" smtClean="0">
                <a:solidFill>
                  <a:srgbClr val="7030A0"/>
                </a:solidFill>
              </a:rPr>
              <a:t>will have run… </a:t>
            </a:r>
            <a:r>
              <a:rPr lang="en-US" sz="2800" dirty="0" smtClean="0">
                <a:solidFill>
                  <a:srgbClr val="0070C0"/>
                </a:solidFill>
              </a:rPr>
              <a:t>for a whole term.</a:t>
            </a:r>
            <a:endParaRPr lang="en-US" sz="2800" dirty="0">
              <a:solidFill>
                <a:srgbClr val="0070C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658553" y="3078220"/>
            <a:ext cx="3048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 …</a:t>
            </a:r>
            <a:r>
              <a:rPr lang="en-US" sz="2800" b="1" i="1" dirty="0" smtClean="0">
                <a:solidFill>
                  <a:srgbClr val="00B050"/>
                </a:solidFill>
              </a:rPr>
              <a:t>will be running…</a:t>
            </a:r>
            <a:endParaRPr lang="en-US" sz="2800" b="1" i="1" dirty="0">
              <a:solidFill>
                <a:srgbClr val="00B050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905000" y="3601440"/>
            <a:ext cx="703457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 =&gt; …</a:t>
            </a:r>
            <a:r>
              <a:rPr lang="en-US" sz="2800" b="1" i="1" dirty="0" smtClean="0">
                <a:solidFill>
                  <a:srgbClr val="FF0000"/>
                </a:solidFill>
              </a:rPr>
              <a:t>will have been running </a:t>
            </a:r>
            <a:r>
              <a:rPr lang="en-US" sz="2800" dirty="0" smtClean="0">
                <a:solidFill>
                  <a:srgbClr val="0070C0"/>
                </a:solidFill>
              </a:rPr>
              <a:t>for </a:t>
            </a:r>
            <a:r>
              <a:rPr lang="en-US" sz="2800" dirty="0">
                <a:solidFill>
                  <a:srgbClr val="0070C0"/>
                </a:solidFill>
              </a:rPr>
              <a:t>a whole </a:t>
            </a:r>
            <a:r>
              <a:rPr lang="en-US" sz="2800" dirty="0" smtClean="0">
                <a:solidFill>
                  <a:srgbClr val="0070C0"/>
                </a:solidFill>
              </a:rPr>
              <a:t>term.</a:t>
            </a:r>
            <a:endParaRPr lang="en-US" sz="2800" dirty="0">
              <a:solidFill>
                <a:srgbClr val="0070C0"/>
              </a:solidFill>
            </a:endParaRPr>
          </a:p>
          <a:p>
            <a:endParaRPr lang="en-US" sz="2800" b="1" i="1" dirty="0">
              <a:solidFill>
                <a:srgbClr val="FF0000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2819400" y="1000780"/>
            <a:ext cx="23905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 </a:t>
            </a:r>
            <a:r>
              <a:rPr lang="en-US" sz="2800" b="1" i="1" dirty="0" smtClean="0">
                <a:solidFill>
                  <a:srgbClr val="00B050"/>
                </a:solidFill>
              </a:rPr>
              <a:t>a whole term</a:t>
            </a:r>
            <a:endParaRPr lang="en-US" sz="2800" b="1" i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13527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 animBg="1"/>
      <p:bldP spid="9" grpId="0" animBg="1"/>
      <p:bldP spid="10" grpId="0"/>
      <p:bldP spid="14" grpId="0"/>
      <p:bldP spid="15" grpId="0"/>
      <p:bldP spid="17" grpId="0"/>
      <p:bldP spid="19" grpId="0"/>
      <p:bldP spid="2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381000"/>
            <a:ext cx="8229600" cy="639762"/>
          </a:xfrm>
        </p:spPr>
        <p:txBody>
          <a:bodyPr>
            <a:normAutofit/>
          </a:bodyPr>
          <a:lstStyle/>
          <a:p>
            <a:pPr algn="l"/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</a:rPr>
              <a:t>Task 3: Explain the meaning of these sentences</a:t>
            </a:r>
            <a:endParaRPr lang="en-US" sz="32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91841" y="1371600"/>
            <a:ext cx="8229600" cy="3124199"/>
          </a:xfrm>
        </p:spPr>
        <p:txBody>
          <a:bodyPr/>
          <a:lstStyle/>
          <a:p>
            <a:pPr marL="514350" indent="-514350">
              <a:buAutoNum type="arabicPeriod"/>
            </a:pPr>
            <a:r>
              <a:rPr lang="en-US" dirty="0" smtClean="0">
                <a:solidFill>
                  <a:srgbClr val="002060"/>
                </a:solidFill>
              </a:rPr>
              <a:t>At 4p.m, we’ll watch the film.</a:t>
            </a:r>
          </a:p>
          <a:p>
            <a:pPr marL="514350" indent="-514350">
              <a:buAutoNum type="arabicPeriod"/>
            </a:pPr>
            <a:r>
              <a:rPr lang="en-US" dirty="0" smtClean="0">
                <a:solidFill>
                  <a:srgbClr val="7030A0"/>
                </a:solidFill>
              </a:rPr>
              <a:t>At 4p.m, we’ll be watching the film.</a:t>
            </a:r>
          </a:p>
          <a:p>
            <a:pPr marL="514350" indent="-514350">
              <a:buAutoNum type="arabicPeriod"/>
            </a:pPr>
            <a:r>
              <a:rPr lang="en-US" dirty="0" smtClean="0">
                <a:solidFill>
                  <a:srgbClr val="00B050"/>
                </a:solidFill>
              </a:rPr>
              <a:t>By 4p.m, we’ll have watch the film.</a:t>
            </a:r>
          </a:p>
          <a:p>
            <a:pPr marL="514350" indent="-514350">
              <a:buAutoNum type="arabicPeriod"/>
            </a:pPr>
            <a:r>
              <a:rPr lang="en-US" dirty="0" smtClean="0">
                <a:solidFill>
                  <a:schemeClr val="accent6">
                    <a:lumMod val="75000"/>
                  </a:schemeClr>
                </a:solidFill>
              </a:rPr>
              <a:t>By 4p.m, we’ll have been watching the film for an hour.</a:t>
            </a:r>
            <a:endParaRPr lang="en-US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4" name="Picture 4" descr="https://encrypted-tbn0.gstatic.com/images?q=tbn:ANd9GcTj42SxX9TgAq3H7MEoM9KxIrNMjy91bFU7ANtgtUMrdWDH4Bi9Cw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20733321">
            <a:off x="4127487" y="4554341"/>
            <a:ext cx="1253316" cy="158842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451716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</a:rPr>
              <a:t>Practice: Grammar builder p.122</a:t>
            </a:r>
            <a:endParaRPr lang="en-US" sz="3200" b="1" dirty="0">
              <a:solidFill>
                <a:srgbClr val="FF0000"/>
              </a:solidFill>
            </a:endParaRPr>
          </a:p>
        </p:txBody>
      </p:sp>
      <p:pic>
        <p:nvPicPr>
          <p:cNvPr id="4" name="Content Placeholder 3" descr="http://www.univ-great-turning.org/wp-content/uploads/2013/10/problem-solvers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590800" y="2209800"/>
            <a:ext cx="4267200" cy="320514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74466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571</TotalTime>
  <Words>747</Words>
  <Application>Microsoft Office PowerPoint</Application>
  <PresentationFormat>On-screen Show (4:3)</PresentationFormat>
  <Paragraphs>119</Paragraphs>
  <Slides>15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Office Theme</vt:lpstr>
      <vt:lpstr>PowerPoint Presentation</vt:lpstr>
      <vt:lpstr>PowerPoint Presentation</vt:lpstr>
      <vt:lpstr>Task 1: Read the text and decide whether the following statements are True (T) or False (F).</vt:lpstr>
      <vt:lpstr>Next term, they will be wearing a new uniform.</vt:lpstr>
      <vt:lpstr>1. Next term, they will be wearing a new uniform.</vt:lpstr>
      <vt:lpstr>Future Continuous</vt:lpstr>
      <vt:lpstr>2. I’m flying to Hanoi tomorrow.</vt:lpstr>
      <vt:lpstr>Future Continuous</vt:lpstr>
      <vt:lpstr> 3. When will you leave?</vt:lpstr>
      <vt:lpstr>Task 4: Rephrase the questions to make polite questions.</vt:lpstr>
      <vt:lpstr>Future Perfect</vt:lpstr>
      <vt:lpstr>PowerPoint Presentation</vt:lpstr>
      <vt:lpstr>Future Perfect Continuous </vt:lpstr>
      <vt:lpstr>Task 3: Explain the meaning of these sentences</vt:lpstr>
      <vt:lpstr>Practice: Grammar builder p.122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</dc:creator>
  <cp:lastModifiedBy>Microsoft</cp:lastModifiedBy>
  <cp:revision>59</cp:revision>
  <dcterms:created xsi:type="dcterms:W3CDTF">2017-04-19T18:18:38Z</dcterms:created>
  <dcterms:modified xsi:type="dcterms:W3CDTF">2017-04-20T09:44:55Z</dcterms:modified>
</cp:coreProperties>
</file>